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3"/>
  </p:notesMasterIdLst>
  <p:handoutMasterIdLst>
    <p:handoutMasterId r:id="rId44"/>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Lst>
  <p:sldSz cx="9144000" cy="6858000" type="screen4x3"/>
  <p:notesSz cx="6870700" cy="9774238"/>
  <p:defaultTextStyle>
    <a:defPPr>
      <a:defRPr lang="fr-FR"/>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578" autoAdjust="0"/>
    <p:restoredTop sz="86371" autoAdjust="0"/>
  </p:normalViewPr>
  <p:slideViewPr>
    <p:cSldViewPr>
      <p:cViewPr varScale="1">
        <p:scale>
          <a:sx n="37" d="100"/>
          <a:sy n="37" d="100"/>
        </p:scale>
        <p:origin x="-1008"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4034" name="Rectangle 2"/>
          <p:cNvSpPr>
            <a:spLocks noGrp="1" noChangeArrowheads="1"/>
          </p:cNvSpPr>
          <p:nvPr>
            <p:ph type="hdr" sz="quarter"/>
          </p:nvPr>
        </p:nvSpPr>
        <p:spPr bwMode="auto">
          <a:xfrm>
            <a:off x="0" y="0"/>
            <a:ext cx="2976563" cy="4889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fr-FR"/>
          </a:p>
        </p:txBody>
      </p:sp>
      <p:sp>
        <p:nvSpPr>
          <p:cNvPr id="44035" name="Rectangle 3"/>
          <p:cNvSpPr>
            <a:spLocks noGrp="1" noChangeArrowheads="1"/>
          </p:cNvSpPr>
          <p:nvPr>
            <p:ph type="dt" sz="quarter" idx="1"/>
          </p:nvPr>
        </p:nvSpPr>
        <p:spPr bwMode="auto">
          <a:xfrm>
            <a:off x="3892550" y="0"/>
            <a:ext cx="2976563" cy="4889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fr-FR"/>
          </a:p>
        </p:txBody>
      </p:sp>
      <p:sp>
        <p:nvSpPr>
          <p:cNvPr id="44036" name="Rectangle 4"/>
          <p:cNvSpPr>
            <a:spLocks noGrp="1" noChangeArrowheads="1"/>
          </p:cNvSpPr>
          <p:nvPr>
            <p:ph type="ftr" sz="quarter" idx="2"/>
          </p:nvPr>
        </p:nvSpPr>
        <p:spPr bwMode="auto">
          <a:xfrm>
            <a:off x="0" y="9283700"/>
            <a:ext cx="2976563" cy="4889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fr-FR"/>
          </a:p>
        </p:txBody>
      </p:sp>
      <p:sp>
        <p:nvSpPr>
          <p:cNvPr id="44037" name="Rectangle 5"/>
          <p:cNvSpPr>
            <a:spLocks noGrp="1" noChangeArrowheads="1"/>
          </p:cNvSpPr>
          <p:nvPr>
            <p:ph type="sldNum" sz="quarter" idx="3"/>
          </p:nvPr>
        </p:nvSpPr>
        <p:spPr bwMode="auto">
          <a:xfrm>
            <a:off x="3892550" y="9283700"/>
            <a:ext cx="2976563" cy="4889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E2E1F257-3BFB-4AE8-8250-158A4FE3D979}" type="slidenum">
              <a:rPr lang="fr-FR"/>
              <a:pPr/>
              <a:t>‹N°›</a:t>
            </a:fld>
            <a:endParaRPr lang="fr-F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7106" name="Rectangle 2"/>
          <p:cNvSpPr>
            <a:spLocks noGrp="1" noChangeArrowheads="1"/>
          </p:cNvSpPr>
          <p:nvPr>
            <p:ph type="hdr" sz="quarter"/>
          </p:nvPr>
        </p:nvSpPr>
        <p:spPr bwMode="auto">
          <a:xfrm>
            <a:off x="0" y="0"/>
            <a:ext cx="2976563" cy="4889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fr-FR"/>
          </a:p>
        </p:txBody>
      </p:sp>
      <p:sp>
        <p:nvSpPr>
          <p:cNvPr id="47107" name="Rectangle 3"/>
          <p:cNvSpPr>
            <a:spLocks noGrp="1" noChangeArrowheads="1"/>
          </p:cNvSpPr>
          <p:nvPr>
            <p:ph type="dt" idx="1"/>
          </p:nvPr>
        </p:nvSpPr>
        <p:spPr bwMode="auto">
          <a:xfrm>
            <a:off x="3892550" y="0"/>
            <a:ext cx="2976563" cy="4889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fr-FR"/>
          </a:p>
        </p:txBody>
      </p:sp>
      <p:sp>
        <p:nvSpPr>
          <p:cNvPr id="47108" name="Rectangle 4"/>
          <p:cNvSpPr>
            <a:spLocks noRot="1" noChangeArrowheads="1" noTextEdit="1"/>
          </p:cNvSpPr>
          <p:nvPr>
            <p:ph type="sldImg" idx="2"/>
          </p:nvPr>
        </p:nvSpPr>
        <p:spPr bwMode="auto">
          <a:xfrm>
            <a:off x="992188" y="733425"/>
            <a:ext cx="4886325" cy="3665538"/>
          </a:xfrm>
          <a:prstGeom prst="rect">
            <a:avLst/>
          </a:prstGeom>
          <a:noFill/>
          <a:ln w="9525">
            <a:solidFill>
              <a:srgbClr val="000000"/>
            </a:solidFill>
            <a:miter lim="800000"/>
            <a:headEnd/>
            <a:tailEnd/>
          </a:ln>
          <a:effectLst/>
        </p:spPr>
      </p:sp>
      <p:sp>
        <p:nvSpPr>
          <p:cNvPr id="47109" name="Rectangle 5"/>
          <p:cNvSpPr>
            <a:spLocks noGrp="1" noChangeArrowheads="1"/>
          </p:cNvSpPr>
          <p:nvPr>
            <p:ph type="body" sz="quarter" idx="3"/>
          </p:nvPr>
        </p:nvSpPr>
        <p:spPr bwMode="auto">
          <a:xfrm>
            <a:off x="687388" y="4643438"/>
            <a:ext cx="5495925" cy="43973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p>
        </p:txBody>
      </p:sp>
      <p:sp>
        <p:nvSpPr>
          <p:cNvPr id="47110" name="Rectangle 6"/>
          <p:cNvSpPr>
            <a:spLocks noGrp="1" noChangeArrowheads="1"/>
          </p:cNvSpPr>
          <p:nvPr>
            <p:ph type="ftr" sz="quarter" idx="4"/>
          </p:nvPr>
        </p:nvSpPr>
        <p:spPr bwMode="auto">
          <a:xfrm>
            <a:off x="0" y="9283700"/>
            <a:ext cx="2976563" cy="4889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fr-FR"/>
          </a:p>
        </p:txBody>
      </p:sp>
      <p:sp>
        <p:nvSpPr>
          <p:cNvPr id="47111" name="Rectangle 7"/>
          <p:cNvSpPr>
            <a:spLocks noGrp="1" noChangeArrowheads="1"/>
          </p:cNvSpPr>
          <p:nvPr>
            <p:ph type="sldNum" sz="quarter" idx="5"/>
          </p:nvPr>
        </p:nvSpPr>
        <p:spPr bwMode="auto">
          <a:xfrm>
            <a:off x="3892550" y="9283700"/>
            <a:ext cx="2976563" cy="4889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19884FA6-AA32-4871-8983-C0B05FDA3E42}" type="slidenum">
              <a:rPr lang="fr-FR"/>
              <a:pPr/>
              <a:t>‹N°›</a:t>
            </a:fld>
            <a:endParaRPr lang="fr-FR"/>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C469493-1CB3-4295-A477-A23D68CA06EB}" type="slidenum">
              <a:rPr lang="fr-FR"/>
              <a:pPr/>
              <a:t>1</a:t>
            </a:fld>
            <a:endParaRPr lang="fr-FR"/>
          </a:p>
        </p:txBody>
      </p:sp>
      <p:sp>
        <p:nvSpPr>
          <p:cNvPr id="52226" name="Rectangle 2"/>
          <p:cNvSpPr>
            <a:spLocks noRot="1" noChangeArrowheads="1" noTextEdit="1"/>
          </p:cNvSpPr>
          <p:nvPr>
            <p:ph type="sldImg"/>
          </p:nvPr>
        </p:nvSpPr>
        <p:spPr>
          <a:ln/>
        </p:spPr>
      </p:sp>
      <p:sp>
        <p:nvSpPr>
          <p:cNvPr id="52227" name="Rectangle 3"/>
          <p:cNvSpPr>
            <a:spLocks noGrp="1" noChangeArrowheads="1"/>
          </p:cNvSpPr>
          <p:nvPr>
            <p:ph type="body" idx="1"/>
          </p:nvPr>
        </p:nvSpPr>
        <p:spPr/>
        <p:txBody>
          <a:bodyPr/>
          <a:lstStyle/>
          <a:p>
            <a:endParaRPr lang="fr-F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B0A9124-113C-43FF-B06C-41171372A397}" type="slidenum">
              <a:rPr lang="fr-FR"/>
              <a:pPr/>
              <a:t>6</a:t>
            </a:fld>
            <a:endParaRPr lang="fr-FR"/>
          </a:p>
        </p:txBody>
      </p:sp>
      <p:sp>
        <p:nvSpPr>
          <p:cNvPr id="48130" name="Rectangle 2"/>
          <p:cNvSpPr>
            <a:spLocks noRot="1" noChangeArrowheads="1" noTextEdit="1"/>
          </p:cNvSpPr>
          <p:nvPr>
            <p:ph type="sldImg"/>
          </p:nvPr>
        </p:nvSpPr>
        <p:spPr>
          <a:ln/>
        </p:spPr>
      </p:sp>
      <p:sp>
        <p:nvSpPr>
          <p:cNvPr id="48131" name="Rectangle 3"/>
          <p:cNvSpPr>
            <a:spLocks noGrp="1" noChangeArrowheads="1"/>
          </p:cNvSpPr>
          <p:nvPr>
            <p:ph type="body" idx="1"/>
          </p:nvPr>
        </p:nvSpPr>
        <p:spPr/>
        <p:txBody>
          <a:bodyPr/>
          <a:lstStyle/>
          <a:p>
            <a:pPr lvl="1"/>
            <a:r>
              <a:rPr lang="fr-FR"/>
              <a:t>Elle accompagne sa maman qui va faire le catéchisme, visiter les malades pour leur porter le réconfort et la paix que donnent la foi et l’espérance.</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19BFCC0-3BCC-49F8-ADB4-C689CB8B61EC}" type="slidenum">
              <a:rPr lang="fr-FR"/>
              <a:pPr/>
              <a:t>8</a:t>
            </a:fld>
            <a:endParaRPr lang="fr-FR"/>
          </a:p>
        </p:txBody>
      </p:sp>
      <p:sp>
        <p:nvSpPr>
          <p:cNvPr id="49154" name="Rectangle 2"/>
          <p:cNvSpPr>
            <a:spLocks noRot="1" noChangeArrowheads="1" noTextEdit="1"/>
          </p:cNvSpPr>
          <p:nvPr>
            <p:ph type="sldImg"/>
          </p:nvPr>
        </p:nvSpPr>
        <p:spPr>
          <a:ln/>
        </p:spPr>
      </p:sp>
      <p:sp>
        <p:nvSpPr>
          <p:cNvPr id="49155" name="Rectangle 3"/>
          <p:cNvSpPr>
            <a:spLocks noGrp="1" noChangeArrowheads="1"/>
          </p:cNvSpPr>
          <p:nvPr>
            <p:ph type="body" idx="1"/>
          </p:nvPr>
        </p:nvSpPr>
        <p:spPr/>
        <p:txBody>
          <a:bodyPr/>
          <a:lstStyle/>
          <a:p>
            <a:r>
              <a:rPr lang="fr-FR" sz="1000" i="1"/>
              <a:t>«(Faisons) un meilleur usage des années que le bon Dieu nous accorde (…) Tant de solennités que nous célébrons sont bien faites pour ranimer notre zèle, le purifier et l’enflammer à la vue de celui des Apôtres. Vous savez que nous devons être de’ petits apôtres’</a:t>
            </a:r>
            <a:r>
              <a:rPr lang="fr-FR" sz="1000"/>
              <a:t>. » 230.6-7-8 </a:t>
            </a:r>
          </a:p>
          <a:p>
            <a:endParaRPr lang="fr-FR" sz="1000"/>
          </a:p>
          <a:p>
            <a:r>
              <a:rPr lang="fr-FR" sz="1000" i="1"/>
              <a:t>«(Faisons) un meilleur usage des années que le bon Dieu nous accorde (…) Tant de solennités que nous célébrons sont bien faites pour ranimer notre zèle, le purifier et l’enflammer à la vue de celui des Apôtres. Vous savez que nous devons être de’ petits apôtres’</a:t>
            </a:r>
            <a:r>
              <a:rPr lang="fr-FR" sz="1000"/>
              <a:t>. » 230.6-7-8 </a:t>
            </a:r>
          </a:p>
          <a:p>
            <a:endParaRPr lang="fr-FR" sz="1000"/>
          </a:p>
          <a:p>
            <a:r>
              <a:rPr lang="fr-FR" sz="1000" i="1"/>
              <a:t>«(Faisons) un meilleur usage des années que le bon Dieu nous accorde (…) Tant de solennités que nous célébrons sont bien faites pour ranimer notre zèle, le purifier et l’enflammer à la vue de celui des Apôtres. Vous savez que nous devons être de’ petits apôtres’</a:t>
            </a:r>
            <a:r>
              <a:rPr lang="fr-FR" sz="1000"/>
              <a:t>. » 230.6-7-8 </a:t>
            </a:r>
          </a:p>
          <a:p>
            <a:endParaRPr lang="fr-FR" sz="1000"/>
          </a:p>
          <a:p>
            <a:r>
              <a:rPr lang="fr-FR" sz="1000" i="1"/>
              <a:t>«(Faisons) un meilleur usage des années que le bon Dieu nous accorde (…) Tant de solennités que nous célébrons sont bien faites pour ranimer notre zèle, le purifier et l’enflammer à la vue de celui des Apôtres. Vous savez que nous devons être de’ petits apôtres’</a:t>
            </a:r>
            <a:r>
              <a:rPr lang="fr-FR" sz="1000"/>
              <a:t>. » 230.6-7-8 </a:t>
            </a:r>
          </a:p>
          <a:p>
            <a:endParaRPr lang="fr-FR" sz="1000"/>
          </a:p>
          <a:p>
            <a:r>
              <a:rPr lang="fr-FR" sz="1000" i="1"/>
              <a:t>«(Faisons) un meilleur usage des années que le bon Dieu nous accorde (…) Tant de solennités que nous célébrons sont bien faites pour ranimer notre zèle, le purifier et l’enflammer à la vue de celui des Apôtres. Vous savez que nous devons être de’ petits apôtres’</a:t>
            </a:r>
            <a:r>
              <a:rPr lang="fr-FR" sz="1000"/>
              <a:t>. » 230.6-7-8 </a:t>
            </a:r>
          </a:p>
          <a:p>
            <a:endParaRPr lang="fr-FR" sz="1000"/>
          </a:p>
          <a:p>
            <a:endParaRPr lang="fr-F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bg>
      <p:bgRef idx="1002">
        <a:schemeClr val="bg2"/>
      </p:bgRef>
    </p:bg>
    <p:spTree>
      <p:nvGrpSpPr>
        <p:cNvPr id="1" name=""/>
        <p:cNvGrpSpPr/>
        <p:nvPr/>
      </p:nvGrpSpPr>
      <p:grpSpPr>
        <a:xfrm>
          <a:off x="0" y="0"/>
          <a:ext cx="0" cy="0"/>
          <a:chOff x="0" y="0"/>
          <a:chExt cx="0" cy="0"/>
        </a:xfrm>
      </p:grpSpPr>
      <p:sp>
        <p:nvSpPr>
          <p:cNvPr id="9" name="Titr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fr-FR" smtClean="0"/>
              <a:t>Cliquez pour modifier le style du titre</a:t>
            </a:r>
            <a:endParaRPr kumimoji="0" lang="en-US"/>
          </a:p>
        </p:txBody>
      </p:sp>
      <p:sp>
        <p:nvSpPr>
          <p:cNvPr id="17" name="Sous-titr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smtClean="0"/>
              <a:t>Cliquez pour modifier le style des sous-titres du masque</a:t>
            </a:r>
            <a:endParaRPr kumimoji="0" lang="en-US"/>
          </a:p>
        </p:txBody>
      </p:sp>
      <p:sp>
        <p:nvSpPr>
          <p:cNvPr id="30" name="Espace réservé de la date 29"/>
          <p:cNvSpPr>
            <a:spLocks noGrp="1"/>
          </p:cNvSpPr>
          <p:nvPr>
            <p:ph type="dt" sz="half" idx="10"/>
          </p:nvPr>
        </p:nvSpPr>
        <p:spPr/>
        <p:txBody>
          <a:bodyPr/>
          <a:lstStyle/>
          <a:p>
            <a:endParaRPr lang="fr-FR"/>
          </a:p>
        </p:txBody>
      </p:sp>
      <p:sp>
        <p:nvSpPr>
          <p:cNvPr id="19" name="Espace réservé du pied de page 18"/>
          <p:cNvSpPr>
            <a:spLocks noGrp="1"/>
          </p:cNvSpPr>
          <p:nvPr>
            <p:ph type="ftr" sz="quarter" idx="11"/>
          </p:nvPr>
        </p:nvSpPr>
        <p:spPr/>
        <p:txBody>
          <a:bodyPr/>
          <a:lstStyle/>
          <a:p>
            <a:endParaRPr lang="fr-FR"/>
          </a:p>
        </p:txBody>
      </p:sp>
      <p:sp>
        <p:nvSpPr>
          <p:cNvPr id="27" name="Espace réservé du numéro de diapositive 26"/>
          <p:cNvSpPr>
            <a:spLocks noGrp="1"/>
          </p:cNvSpPr>
          <p:nvPr>
            <p:ph type="sldNum" sz="quarter" idx="12"/>
          </p:nvPr>
        </p:nvSpPr>
        <p:spPr/>
        <p:txBody>
          <a:bodyPr/>
          <a:lstStyle/>
          <a:p>
            <a:fld id="{1CFD6CAA-7E45-47DA-B63E-C7DF30C96819}" type="slidenum">
              <a:rPr lang="fr-FR" smtClean="0"/>
              <a:pPr/>
              <a:t>‹N°›</a:t>
            </a:fld>
            <a:endParaRPr lang="fr-FR"/>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contenu 2"/>
          <p:cNvSpPr>
            <a:spLocks noGrp="1"/>
          </p:cNvSpPr>
          <p:nvPr>
            <p:ph idx="1"/>
          </p:nvPr>
        </p:nvSpPr>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E8E8C9C1-B492-4C94-8611-41BD8E7ECCD8}" type="slidenum">
              <a:rPr lang="fr-FR" smtClean="0"/>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bg>
      <p:bgRef idx="1002">
        <a:schemeClr val="bg2"/>
      </p:bgRef>
    </p:bg>
    <p:spTree>
      <p:nvGrpSpPr>
        <p:cNvPr id="1" name=""/>
        <p:cNvGrpSpPr/>
        <p:nvPr/>
      </p:nvGrpSpPr>
      <p:grpSpPr>
        <a:xfrm>
          <a:off x="0" y="0"/>
          <a:ext cx="0" cy="0"/>
          <a:chOff x="0" y="0"/>
          <a:chExt cx="0" cy="0"/>
        </a:xfrm>
      </p:grpSpPr>
      <p:sp>
        <p:nvSpPr>
          <p:cNvPr id="2" name="Titr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smtClean="0"/>
              <a:t>Cliquez pour modifier les styles du texte du masque</a:t>
            </a:r>
          </a:p>
        </p:txBody>
      </p:sp>
      <p:sp>
        <p:nvSpPr>
          <p:cNvPr id="4" name="Espace réservé de la date 3"/>
          <p:cNvSpPr>
            <a:spLocks noGrp="1"/>
          </p:cNvSpPr>
          <p:nvPr>
            <p:ph type="dt" sz="half" idx="10"/>
          </p:nvPr>
        </p:nvSpPr>
        <p:spPr/>
        <p:txBody>
          <a:bodyPr/>
          <a:lstStyle/>
          <a:p>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4AA20D48-4D86-43CE-8519-C3EDF689F14C}" type="slidenum">
              <a:rPr lang="fr-FR" smtClean="0"/>
              <a:pPr/>
              <a:t>‹N°›</a:t>
            </a:fld>
            <a:endParaRPr lang="fr-F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457200" y="704088"/>
            <a:ext cx="8229600" cy="1143000"/>
          </a:xfrm>
        </p:spPr>
        <p:txBody>
          <a:bodyPr/>
          <a:lstStyle/>
          <a:p>
            <a:r>
              <a:rPr kumimoji="0" lang="fr-FR" smtClean="0"/>
              <a:t>Cliquez pour modifier le style du titre</a:t>
            </a:r>
            <a:endParaRPr kumimoji="0" lang="en-US"/>
          </a:p>
        </p:txBody>
      </p:sp>
      <p:sp>
        <p:nvSpPr>
          <p:cNvPr id="3" name="Espace réservé du contenu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u contenu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p:txBody>
          <a:bodyPr/>
          <a:lstStyle/>
          <a:p>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579C9E1A-2130-4E60-9E57-025FA11019EF}" type="slidenum">
              <a:rPr lang="fr-FR" smtClean="0"/>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704088"/>
            <a:ext cx="8229600" cy="1143000"/>
          </a:xfrm>
        </p:spPr>
        <p:txBody>
          <a:bodyPr tIns="45720" anchor="b"/>
          <a:lstStyle>
            <a:lvl1pPr>
              <a:defRPr/>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4" name="Espace réservé du texte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5" name="Espace réservé du contenu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6" name="Espace réservé du contenu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7" name="Espace réservé de la date 6"/>
          <p:cNvSpPr>
            <a:spLocks noGrp="1"/>
          </p:cNvSpPr>
          <p:nvPr>
            <p:ph type="dt" sz="half" idx="10"/>
          </p:nvPr>
        </p:nvSpPr>
        <p:spPr/>
        <p:txBody>
          <a:bodyPr/>
          <a:lstStyle/>
          <a:p>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7D0B4361-9BF7-46B6-A85F-DAC57660CD24}" type="slidenum">
              <a:rPr lang="fr-FR" smtClean="0"/>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fr-FR" smtClean="0"/>
              <a:t>Cliquez pour modifier le style du titre</a:t>
            </a:r>
            <a:endParaRPr kumimoji="0" lang="en-US"/>
          </a:p>
        </p:txBody>
      </p:sp>
      <p:sp>
        <p:nvSpPr>
          <p:cNvPr id="3" name="Espace réservé de la date 2"/>
          <p:cNvSpPr>
            <a:spLocks noGrp="1"/>
          </p:cNvSpPr>
          <p:nvPr>
            <p:ph type="dt" sz="half" idx="10"/>
          </p:nvPr>
        </p:nvSpPr>
        <p:spPr/>
        <p:txBody>
          <a:bodyPr/>
          <a:lstStyle/>
          <a:p>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A4FE1479-7EBE-46A2-8FC2-49E0FAAC06A6}" type="slidenum">
              <a:rPr lang="fr-FR" smtClean="0"/>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5DB32D98-F723-41F0-89BA-0049ED473B8E}" type="slidenum">
              <a:rPr lang="fr-FR" smtClean="0"/>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fr-FR" smtClean="0"/>
              <a:t>Cliquez pour modifier le style du titre</a:t>
            </a:r>
            <a:endParaRPr kumimoji="0" lang="en-US"/>
          </a:p>
        </p:txBody>
      </p:sp>
      <p:sp>
        <p:nvSpPr>
          <p:cNvPr id="3" name="Espace réservé du texte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fr-FR" smtClean="0"/>
              <a:t>Cliquez pour modifier les styles du texte du masque</a:t>
            </a:r>
          </a:p>
        </p:txBody>
      </p:sp>
      <p:sp>
        <p:nvSpPr>
          <p:cNvPr id="4" name="Espace réservé du contenu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p:txBody>
          <a:bodyPr/>
          <a:lstStyle/>
          <a:p>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679767B7-5FEE-4436-B1B0-D95D0842B62E}" type="slidenum">
              <a:rPr lang="fr-FR" smtClean="0"/>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9" name="Rogner et arrondir un rectangle à un seul coin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Triangle rect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r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fr-FR" smtClean="0"/>
              <a:t>Cliquez pour modifier le style du titre</a:t>
            </a:r>
            <a:endParaRPr kumimoji="0" lang="en-US"/>
          </a:p>
        </p:txBody>
      </p:sp>
      <p:sp>
        <p:nvSpPr>
          <p:cNvPr id="4" name="Espace réservé du texte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fr-FR" smtClean="0"/>
              <a:t>Cliquez pour modifier les styles du texte du masque</a:t>
            </a:r>
          </a:p>
        </p:txBody>
      </p:sp>
      <p:sp>
        <p:nvSpPr>
          <p:cNvPr id="5" name="Espace réservé de la date 4"/>
          <p:cNvSpPr>
            <a:spLocks noGrp="1"/>
          </p:cNvSpPr>
          <p:nvPr>
            <p:ph type="dt" sz="half" idx="10"/>
          </p:nvPr>
        </p:nvSpPr>
        <p:spPr/>
        <p:txBody>
          <a:bodyPr/>
          <a:lstStyle/>
          <a:p>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a:xfrm>
            <a:off x="8077200" y="6356350"/>
            <a:ext cx="609600" cy="365125"/>
          </a:xfrm>
        </p:spPr>
        <p:txBody>
          <a:bodyPr/>
          <a:lstStyle/>
          <a:p>
            <a:fld id="{951F9BF3-2AEF-4E2D-B834-3D7280D04FCF}" type="slidenum">
              <a:rPr lang="fr-FR" smtClean="0"/>
              <a:pPr/>
              <a:t>‹N°›</a:t>
            </a:fld>
            <a:endParaRPr lang="fr-FR"/>
          </a:p>
        </p:txBody>
      </p:sp>
      <p:sp>
        <p:nvSpPr>
          <p:cNvPr id="3" name="Espace réservé pour une image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fr-FR" smtClean="0"/>
              <a:t>Cliquez sur l'icône pour ajouter une image</a:t>
            </a:r>
            <a:endParaRPr kumimoji="0" lang="en-US" dirty="0"/>
          </a:p>
        </p:txBody>
      </p:sp>
      <p:sp>
        <p:nvSpPr>
          <p:cNvPr id="10" name="Forme libre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orme libre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8D10EE1E-A60F-468A-AD93-4187EDBB31FA}"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914401"/>
            <a:ext cx="2057400" cy="5211763"/>
          </a:xfrm>
        </p:spPr>
        <p:txBody>
          <a:bodyPr vert="eaVert"/>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a:xfrm>
            <a:off x="457200" y="914401"/>
            <a:ext cx="6019800" cy="5211763"/>
          </a:xfrm>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35E783A2-A7F2-4767-A913-A9C238099F2F}" type="slidenum">
              <a:rPr lang="fr-FR" smtClean="0"/>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orme libre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orme libre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Espace réservé du titre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fr-FR" smtClean="0"/>
              <a:t>Cliquez pour modifier le style du titre</a:t>
            </a:r>
            <a:endParaRPr kumimoji="0" lang="en-US"/>
          </a:p>
        </p:txBody>
      </p:sp>
      <p:sp>
        <p:nvSpPr>
          <p:cNvPr id="30" name="Espace réservé du texte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fr-FR" smtClean="0"/>
              <a:t>Cliquez pour modifier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10" name="Espace réservé de la date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fr-FR"/>
          </a:p>
        </p:txBody>
      </p:sp>
      <p:sp>
        <p:nvSpPr>
          <p:cNvPr id="22" name="Espace réservé du pied de page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fr-FR"/>
          </a:p>
        </p:txBody>
      </p:sp>
      <p:sp>
        <p:nvSpPr>
          <p:cNvPr id="18" name="Espace réservé du numéro de diapositive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FF53F7E1-2907-4A73-A866-39FDBC9DAAC3}" type="slidenum">
              <a:rPr lang="fr-FR" smtClean="0"/>
              <a:pPr/>
              <a:t>‹N°›</a:t>
            </a:fld>
            <a:endParaRPr lang="fr-FR"/>
          </a:p>
        </p:txBody>
      </p:sp>
      <p:grpSp>
        <p:nvGrpSpPr>
          <p:cNvPr id="2" name="Groupe 1"/>
          <p:cNvGrpSpPr/>
          <p:nvPr/>
        </p:nvGrpSpPr>
        <p:grpSpPr>
          <a:xfrm>
            <a:off x="-19017" y="202408"/>
            <a:ext cx="9180548" cy="649224"/>
            <a:chOff x="-19045" y="216550"/>
            <a:chExt cx="9180548" cy="649224"/>
          </a:xfrm>
        </p:grpSpPr>
        <p:sp>
          <p:nvSpPr>
            <p:cNvPr id="12" name="Forme libre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orme libre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lstStyle/>
          <a:p>
            <a:r>
              <a:rPr lang="fr-FR"/>
              <a:t>Ce qu’ADELE propose</a:t>
            </a:r>
          </a:p>
        </p:txBody>
      </p:sp>
      <p:sp>
        <p:nvSpPr>
          <p:cNvPr id="2051" name="Rectangle 3"/>
          <p:cNvSpPr>
            <a:spLocks noGrp="1" noChangeArrowheads="1"/>
          </p:cNvSpPr>
          <p:nvPr>
            <p:ph type="subTitle" idx="1"/>
          </p:nvPr>
        </p:nvSpPr>
        <p:spPr/>
        <p:txBody>
          <a:bodyPr/>
          <a:lstStyle/>
          <a:p>
            <a:endParaRPr lang="fr-FR"/>
          </a:p>
          <a:p>
            <a:r>
              <a:rPr lang="fr-FR"/>
              <a:t>De vivre aux Laïcs</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idx="1"/>
          </p:nvPr>
        </p:nvSpPr>
        <p:spPr>
          <a:xfrm>
            <a:off x="468313" y="404813"/>
            <a:ext cx="8229600" cy="5976937"/>
          </a:xfrm>
        </p:spPr>
        <p:txBody>
          <a:bodyPr/>
          <a:lstStyle/>
          <a:p>
            <a:r>
              <a:rPr lang="fr-FR"/>
              <a:t>Le Contexte</a:t>
            </a:r>
          </a:p>
          <a:p>
            <a:r>
              <a:rPr lang="fr-FR"/>
              <a:t>Ce qu’Adèle propose:</a:t>
            </a:r>
          </a:p>
          <a:p>
            <a:pPr lvl="1"/>
            <a:r>
              <a:rPr lang="fr-FR"/>
              <a:t>Vivre des sacrements</a:t>
            </a:r>
          </a:p>
          <a:p>
            <a:pPr lvl="2"/>
            <a:r>
              <a:rPr lang="fr-FR"/>
              <a:t>Baptême et confirmation</a:t>
            </a:r>
          </a:p>
          <a:p>
            <a:pPr lvl="2"/>
            <a:r>
              <a:rPr lang="fr-FR"/>
              <a:t>Eucharistie (communion)</a:t>
            </a:r>
          </a:p>
          <a:p>
            <a:pPr lvl="2"/>
            <a:r>
              <a:rPr lang="fr-FR"/>
              <a:t>Sacrement de la réconciliation ou confession</a:t>
            </a:r>
          </a:p>
          <a:p>
            <a:pPr lvl="1"/>
            <a:r>
              <a:rPr lang="fr-FR"/>
              <a:t>Prier et accueillir la Parole de Dieu</a:t>
            </a:r>
          </a:p>
          <a:p>
            <a:pPr lvl="1"/>
            <a:r>
              <a:rPr lang="fr-FR"/>
              <a:t>Servir le prochain</a:t>
            </a:r>
          </a:p>
          <a:p>
            <a:pPr lvl="1"/>
            <a:r>
              <a:rPr lang="fr-FR"/>
              <a:t>Valoriser le travail</a:t>
            </a:r>
          </a:p>
          <a:p>
            <a:pPr lvl="1"/>
            <a:r>
              <a:rPr lang="fr-FR"/>
              <a:t>Vivre avec Marie</a:t>
            </a:r>
          </a:p>
          <a:p>
            <a:r>
              <a:rPr lang="fr-FR"/>
              <a:t>En conclusion: en route vers la sainteté</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r>
              <a:rPr lang="fr-FR"/>
              <a:t>Le Contexte</a:t>
            </a:r>
          </a:p>
        </p:txBody>
      </p:sp>
      <p:sp>
        <p:nvSpPr>
          <p:cNvPr id="4099" name="Rectangle 3"/>
          <p:cNvSpPr>
            <a:spLocks noGrp="1" noChangeArrowheads="1"/>
          </p:cNvSpPr>
          <p:nvPr>
            <p:ph idx="1"/>
          </p:nvPr>
        </p:nvSpPr>
        <p:spPr/>
        <p:txBody>
          <a:bodyPr/>
          <a:lstStyle/>
          <a:p>
            <a:r>
              <a:rPr lang="fr-FR"/>
              <a:t>Adèle est née le 10 juin 1789</a:t>
            </a:r>
          </a:p>
          <a:p>
            <a:r>
              <a:rPr lang="fr-FR"/>
              <a:t>Elle rentre en France après l’exil, à 11 ans</a:t>
            </a:r>
          </a:p>
          <a:p>
            <a:r>
              <a:rPr lang="fr-FR"/>
              <a:t>Elle est frappée par le contraste entre l’</a:t>
            </a:r>
            <a:r>
              <a:rPr lang="fr-FR" b="1"/>
              <a:t>Espagne</a:t>
            </a:r>
            <a:r>
              <a:rPr lang="fr-FR"/>
              <a:t>, fervente, où les chrétiens sont heureux de l’être et </a:t>
            </a:r>
            <a:r>
              <a:rPr lang="fr-FR" b="1"/>
              <a:t>la pauvreté des campagnes</a:t>
            </a:r>
            <a:r>
              <a:rPr lang="fr-FR"/>
              <a:t> de France. (</a:t>
            </a:r>
            <a:r>
              <a:rPr lang="fr-FR" sz="2800"/>
              <a:t>Les saccages causés par les bandes révolutionnaires dans les églises de campagne, le manque de prêtres…)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normAutofit fontScale="90000"/>
          </a:bodyPr>
          <a:lstStyle/>
          <a:p>
            <a:r>
              <a:rPr lang="fr-FR" sz="2800"/>
              <a:t>C’est dans ce contexte qu’Adèle va vivre sa relation à Jésus Christ.</a:t>
            </a:r>
            <a:br>
              <a:rPr lang="fr-FR" sz="2800"/>
            </a:br>
            <a:endParaRPr lang="fr-FR" sz="2800"/>
          </a:p>
        </p:txBody>
      </p:sp>
      <p:sp>
        <p:nvSpPr>
          <p:cNvPr id="5123" name="Rectangle 3"/>
          <p:cNvSpPr>
            <a:spLocks noGrp="1" noChangeArrowheads="1"/>
          </p:cNvSpPr>
          <p:nvPr>
            <p:ph idx="1"/>
          </p:nvPr>
        </p:nvSpPr>
        <p:spPr/>
        <p:txBody>
          <a:bodyPr/>
          <a:lstStyle/>
          <a:p>
            <a:r>
              <a:rPr lang="fr-FR"/>
              <a:t>Sa rencontre avec Jésus dans l’</a:t>
            </a:r>
            <a:r>
              <a:rPr lang="fr-FR" b="1"/>
              <a:t>Eucharistie</a:t>
            </a:r>
            <a:r>
              <a:rPr lang="fr-FR"/>
              <a:t>, a laissé une empreinte forte. </a:t>
            </a:r>
          </a:p>
          <a:p>
            <a:r>
              <a:rPr lang="fr-FR"/>
              <a:t>Elle a exprimé à ses parents le désir de rester en Espagne pour pouvoir devenir carmélite, </a:t>
            </a:r>
          </a:p>
          <a:p>
            <a:pPr>
              <a:buFontTx/>
              <a:buNone/>
            </a:pPr>
            <a:r>
              <a:rPr lang="fr-FR">
                <a:sym typeface="Wingdings" pitchFamily="2" charset="2"/>
              </a:rPr>
              <a:t> </a:t>
            </a:r>
            <a:r>
              <a:rPr lang="fr-FR"/>
              <a:t>se donner totalement à Celui qu’elle a reçu lors de sa première communion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3"/>
          <p:cNvSpPr>
            <a:spLocks noGrp="1" noChangeArrowheads="1"/>
          </p:cNvSpPr>
          <p:nvPr>
            <p:ph idx="1"/>
          </p:nvPr>
        </p:nvSpPr>
        <p:spPr/>
        <p:txBody>
          <a:bodyPr/>
          <a:lstStyle/>
          <a:p>
            <a:r>
              <a:rPr lang="fr-FR"/>
              <a:t>Deux ans à peine après son retour en France, elle va recevoir </a:t>
            </a:r>
            <a:r>
              <a:rPr lang="fr-FR" b="1"/>
              <a:t>la Confirmation</a:t>
            </a:r>
            <a:r>
              <a:rPr lang="fr-FR"/>
              <a:t>.</a:t>
            </a:r>
          </a:p>
          <a:p>
            <a:r>
              <a:rPr lang="fr-FR"/>
              <a:t> Elle s’est préparée à ce grand moment par six semaines chez les carmélites d’Agen qui vivent dans la clandestinité. Elle y prendra le </a:t>
            </a:r>
            <a:r>
              <a:rPr lang="fr-FR" b="1" i="1"/>
              <a:t>goût de l’oraison</a:t>
            </a:r>
            <a:r>
              <a:rPr lang="fr-FR"/>
              <a:t> et le </a:t>
            </a:r>
            <a:r>
              <a:rPr lang="fr-FR" b="1" i="1"/>
              <a:t>rendez-vous de 3 heures</a:t>
            </a:r>
            <a:r>
              <a:rPr lang="fr-FR"/>
              <a:t> au Calvaire.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3"/>
          <p:cNvSpPr>
            <a:spLocks noGrp="1" noChangeArrowheads="1"/>
          </p:cNvSpPr>
          <p:nvPr>
            <p:ph idx="1"/>
          </p:nvPr>
        </p:nvSpPr>
        <p:spPr>
          <a:xfrm>
            <a:off x="457200" y="981075"/>
            <a:ext cx="8229600" cy="5145088"/>
          </a:xfrm>
        </p:spPr>
        <p:txBody>
          <a:bodyPr/>
          <a:lstStyle/>
          <a:p>
            <a:pPr>
              <a:lnSpc>
                <a:spcPct val="90000"/>
              </a:lnSpc>
            </a:pPr>
            <a:r>
              <a:rPr lang="fr-FR"/>
              <a:t>La confirmation va lui insuffler </a:t>
            </a:r>
            <a:r>
              <a:rPr lang="fr-FR" b="1"/>
              <a:t>la grâce missionnaire</a:t>
            </a:r>
            <a:r>
              <a:rPr lang="fr-FR"/>
              <a:t>, la grâce apostolique: désir de faire connaître, aimer et servir Jésus Christ partout et par tous:</a:t>
            </a:r>
          </a:p>
          <a:p>
            <a:pPr lvl="1">
              <a:lnSpc>
                <a:spcPct val="90000"/>
              </a:lnSpc>
            </a:pPr>
            <a:endParaRPr lang="fr-FR"/>
          </a:p>
          <a:p>
            <a:pPr>
              <a:lnSpc>
                <a:spcPct val="90000"/>
              </a:lnSpc>
            </a:pPr>
            <a:r>
              <a:rPr lang="fr-FR"/>
              <a:t>C’est en partageant ce souffle missionnaire avec Jeanne, son amie de confirmation et M. Ducourneau, chargé de l’éducation de son frère (</a:t>
            </a:r>
            <a:r>
              <a:rPr lang="fr-FR" sz="2000"/>
              <a:t>ancien séminariste qui reprendra le séminaire un peu plus tard</a:t>
            </a:r>
            <a:r>
              <a:rPr lang="fr-FR"/>
              <a:t>), que naît la fondation de la « </a:t>
            </a:r>
            <a:r>
              <a:rPr lang="fr-FR" b="1"/>
              <a:t>Petite Société</a:t>
            </a:r>
            <a:r>
              <a:rPr lang="fr-FR"/>
              <a:t> ».</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3"/>
          <p:cNvSpPr>
            <a:spLocks noGrp="1" noChangeArrowheads="1"/>
          </p:cNvSpPr>
          <p:nvPr>
            <p:ph idx="1"/>
          </p:nvPr>
        </p:nvSpPr>
        <p:spPr>
          <a:xfrm>
            <a:off x="457200" y="836613"/>
            <a:ext cx="8229600" cy="5289550"/>
          </a:xfrm>
        </p:spPr>
        <p:txBody>
          <a:bodyPr/>
          <a:lstStyle/>
          <a:p>
            <a:pPr>
              <a:buFontTx/>
              <a:buNone/>
            </a:pPr>
            <a:r>
              <a:rPr lang="fr-FR"/>
              <a:t>	</a:t>
            </a:r>
            <a:r>
              <a:rPr lang="fr-FR" sz="2400" i="1"/>
              <a:t>(l’an dernier S. M. Laurence vous a parlé </a:t>
            </a:r>
            <a:r>
              <a:rPr lang="fr-FR" sz="2400" b="1" i="1"/>
              <a:t>du règlement de la Petite Société</a:t>
            </a:r>
            <a:r>
              <a:rPr lang="fr-FR" sz="2400" i="1"/>
              <a:t>, je vous parlerai plutôt de ce qui se dégage des lettres qu’Adèle, jeune femme laïque, recommande aux jeunes filles et jeunes femmes auxquelles elle adresse ses lettres. </a:t>
            </a:r>
          </a:p>
          <a:p>
            <a:pPr>
              <a:buFontTx/>
              <a:buNone/>
            </a:pPr>
            <a:endParaRPr lang="fr-FR" sz="2400" i="1"/>
          </a:p>
          <a:p>
            <a:pPr>
              <a:buFontTx/>
              <a:buNone/>
            </a:pPr>
            <a:r>
              <a:rPr lang="fr-FR" sz="2400" i="1"/>
              <a:t>	Ces lettres devaient être communiquées entre les membres et étaient destinées à stimuler la vie chrétienne de chacune là où elle se trouvait)</a:t>
            </a:r>
          </a:p>
          <a:p>
            <a:pPr>
              <a:buFontTx/>
              <a:buNone/>
            </a:pPr>
            <a:endParaRPr lang="fr-FR" sz="2400" i="1"/>
          </a:p>
          <a:p>
            <a:pPr>
              <a:buFontTx/>
              <a:buNone/>
            </a:pPr>
            <a:r>
              <a:rPr lang="fr-FR" sz="2400" i="1">
                <a:sym typeface="Wingdings" pitchFamily="2" charset="2"/>
              </a:rPr>
              <a:t>				</a:t>
            </a:r>
            <a:r>
              <a:rPr lang="fr-FR" sz="2800" b="1" i="1">
                <a:sym typeface="Wingdings" pitchFamily="2" charset="2"/>
              </a:rPr>
              <a:t> Que conseille-t-elle?</a:t>
            </a:r>
            <a:endParaRPr lang="fr-FR" sz="2800" b="1" i="1"/>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r>
              <a:rPr lang="fr-FR"/>
              <a:t>I. 	Vivre des sacrements</a:t>
            </a:r>
          </a:p>
        </p:txBody>
      </p:sp>
      <p:sp>
        <p:nvSpPr>
          <p:cNvPr id="9219" name="Rectangle 3"/>
          <p:cNvSpPr>
            <a:spLocks noGrp="1" noChangeArrowheads="1"/>
          </p:cNvSpPr>
          <p:nvPr>
            <p:ph idx="1"/>
          </p:nvPr>
        </p:nvSpPr>
        <p:spPr/>
        <p:txBody>
          <a:bodyPr/>
          <a:lstStyle/>
          <a:p>
            <a:r>
              <a:rPr lang="fr-FR" u="sng"/>
              <a:t>Le baptême et la confirmation</a:t>
            </a:r>
            <a:r>
              <a:rPr lang="fr-FR"/>
              <a:t>. A l’approche de son baptême, elle écrit à son amie Amélie:</a:t>
            </a:r>
          </a:p>
          <a:p>
            <a:pPr>
              <a:buFontTx/>
              <a:buNone/>
            </a:pPr>
            <a:endParaRPr lang="fr-FR"/>
          </a:p>
          <a:p>
            <a:pPr>
              <a:buFontTx/>
              <a:buNone/>
            </a:pPr>
            <a:r>
              <a:rPr lang="fr-FR" sz="1800" i="1"/>
              <a:t>	«(Faisons) un meilleur usage des années que le bon Dieu nous accorde (…) Tant de solennités que nous célébrons sont bien faites pour ranimer notre zèle, le purifier et l’enflammer à la vue de celui des Apôtres. Vous savez que nous devons être de’ petits apôtres’</a:t>
            </a:r>
            <a:r>
              <a:rPr lang="fr-FR" sz="1800"/>
              <a:t>. » 230.6-7-8 </a:t>
            </a:r>
          </a:p>
          <a:p>
            <a:pPr>
              <a:buFontTx/>
              <a:buNone/>
            </a:pPr>
            <a:endParaRPr lang="fr-FR" sz="1800"/>
          </a:p>
          <a:p>
            <a:pPr>
              <a:buFontTx/>
              <a:buNone/>
            </a:pPr>
            <a:r>
              <a:rPr lang="fr-FR" sz="1800">
                <a:sym typeface="Wingdings" pitchFamily="2" charset="2"/>
              </a:rPr>
              <a:t> </a:t>
            </a:r>
            <a:r>
              <a:rPr lang="fr-FR" sz="2000">
                <a:sym typeface="Wingdings" pitchFamily="2" charset="2"/>
              </a:rPr>
              <a:t>ranimer le zèle, le purifier, l’enflammer à la vue de celui des apôtres </a:t>
            </a:r>
          </a:p>
        </p:txBody>
      </p:sp>
      <p:sp>
        <p:nvSpPr>
          <p:cNvPr id="9221" name="Text Box 5"/>
          <p:cNvSpPr txBox="1">
            <a:spLocks noChangeArrowheads="1"/>
          </p:cNvSpPr>
          <p:nvPr/>
        </p:nvSpPr>
        <p:spPr bwMode="auto">
          <a:xfrm>
            <a:off x="4140200" y="2997200"/>
            <a:ext cx="4319588" cy="366713"/>
          </a:xfrm>
          <a:prstGeom prst="rect">
            <a:avLst/>
          </a:prstGeom>
          <a:noFill/>
          <a:ln w="9525">
            <a:noFill/>
            <a:miter lim="800000"/>
            <a:headEnd/>
            <a:tailEnd/>
          </a:ln>
          <a:effectLst/>
        </p:spPr>
        <p:txBody>
          <a:bodyPr>
            <a:spAutoFit/>
          </a:bodyPr>
          <a:lstStyle/>
          <a:p>
            <a:pPr>
              <a:spcBef>
                <a:spcPct val="50000"/>
              </a:spcBef>
            </a:pPr>
            <a:endParaRPr lang="fr-F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457200" y="274638"/>
            <a:ext cx="8229600" cy="1641475"/>
          </a:xfrm>
        </p:spPr>
        <p:txBody>
          <a:bodyPr/>
          <a:lstStyle/>
          <a:p>
            <a:pPr algn="l"/>
            <a:r>
              <a:rPr lang="fr-FR" sz="2000" b="1" i="1"/>
              <a:t>Invitation</a:t>
            </a:r>
            <a:r>
              <a:rPr lang="fr-FR" sz="2000"/>
              <a:t> 	à célébrer l’anniversaire de son baptême, </a:t>
            </a:r>
            <a:br>
              <a:rPr lang="fr-FR" sz="2000"/>
            </a:br>
            <a:r>
              <a:rPr lang="fr-FR" sz="2000"/>
              <a:t>		à se renouveler dans la confirmation à l’occasion de la 			Pentecôte</a:t>
            </a:r>
          </a:p>
        </p:txBody>
      </p:sp>
      <p:sp>
        <p:nvSpPr>
          <p:cNvPr id="10243" name="Rectangle 3"/>
          <p:cNvSpPr>
            <a:spLocks noGrp="1" noChangeArrowheads="1"/>
          </p:cNvSpPr>
          <p:nvPr>
            <p:ph idx="1"/>
          </p:nvPr>
        </p:nvSpPr>
        <p:spPr>
          <a:xfrm>
            <a:off x="457200" y="2205038"/>
            <a:ext cx="8229600" cy="3921125"/>
          </a:xfrm>
        </p:spPr>
        <p:txBody>
          <a:bodyPr/>
          <a:lstStyle/>
          <a:p>
            <a:pPr>
              <a:buFontTx/>
              <a:buNone/>
            </a:pPr>
            <a:r>
              <a:rPr lang="fr-FR" sz="1800"/>
              <a:t>	« </a:t>
            </a:r>
            <a:r>
              <a:rPr lang="fr-FR" sz="1800" i="1"/>
              <a:t>L'avons-nous reçu cet Esprit de flamme et d'amour? Ce sont nos œuvres qui doivent nous le prouver. Car, vous savez que les Apôtres au sortir du Cénacle furent des hommes tout changés : de lâches, de timides qu'ils étaient auparavant, ils devinrent tout ardents et prêts à soutenir la foi en Jésus-Christ au péril même de leur vie. Sommes-nous aussi changées, ma bonne Agathe? ... Soyons donc ferventes dans les bonnes œuvres. »</a:t>
            </a:r>
            <a:r>
              <a:rPr lang="fr-FR" sz="1800"/>
              <a:t> 82.4.5.6 cf.81.2 - 125.3 – 304.5</a:t>
            </a:r>
          </a:p>
          <a:p>
            <a:pPr>
              <a:buFontTx/>
              <a:buNone/>
            </a:pPr>
            <a:endParaRPr lang="fr-FR" sz="1800"/>
          </a:p>
          <a:p>
            <a:pPr>
              <a:buFontTx/>
              <a:buNone/>
            </a:pPr>
            <a:r>
              <a:rPr lang="fr-FR" sz="1800"/>
              <a:t>	« </a:t>
            </a:r>
            <a:r>
              <a:rPr lang="fr-FR" sz="1800" i="1"/>
              <a:t>les Apôtres furent prêcher et convertir toutes les nations ;  alors,  tâchons par nos exemples, nos conseils donnés à propos, de contribuer au salut des âmes. C'est un des buts de notre Société... Que nous serions heureuses si nous pouvions coopérer au salut d'une âme rachetée par le sang d'un Dieu ! </a:t>
            </a:r>
            <a:r>
              <a:rPr lang="fr-FR" sz="1800"/>
              <a:t>» 82.6</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3"/>
          <p:cNvSpPr>
            <a:spLocks noGrp="1" noChangeArrowheads="1"/>
          </p:cNvSpPr>
          <p:nvPr>
            <p:ph idx="1"/>
          </p:nvPr>
        </p:nvSpPr>
        <p:spPr>
          <a:xfrm>
            <a:off x="457200" y="765175"/>
            <a:ext cx="8229600" cy="5360988"/>
          </a:xfrm>
        </p:spPr>
        <p:txBody>
          <a:bodyPr/>
          <a:lstStyle/>
          <a:p>
            <a:r>
              <a:rPr lang="fr-FR"/>
              <a:t>Elle sait qu’il n’est pas toujours facile de témoigner :</a:t>
            </a:r>
            <a:r>
              <a:rPr lang="fr-FR" i="1"/>
              <a:t> </a:t>
            </a:r>
          </a:p>
          <a:p>
            <a:pPr>
              <a:buFontTx/>
              <a:buNone/>
            </a:pPr>
            <a:r>
              <a:rPr lang="fr-FR" i="1"/>
              <a:t>	</a:t>
            </a:r>
            <a:r>
              <a:rPr lang="fr-FR" sz="1800" i="1"/>
              <a:t>« le respect humain ne (doit plus nous rendre) muettes. Quand il s'agit de témoigner notre religion, moquons-nous des discours et de l'attention du monde ; ne cherchons à plaire qu'à Dieu. </a:t>
            </a:r>
            <a:r>
              <a:rPr lang="fr-FR" sz="1800"/>
              <a:t>» 125.4</a:t>
            </a:r>
          </a:p>
          <a:p>
            <a:pPr>
              <a:buFontTx/>
              <a:buNone/>
            </a:pPr>
            <a:endParaRPr lang="fr-FR" sz="2000">
              <a:sym typeface="Wingdings" pitchFamily="2" charset="2"/>
            </a:endParaRPr>
          </a:p>
          <a:p>
            <a:pPr>
              <a:buFontTx/>
              <a:buNone/>
            </a:pPr>
            <a:r>
              <a:rPr lang="fr-FR">
                <a:sym typeface="Wingdings" pitchFamily="2" charset="2"/>
              </a:rPr>
              <a:t>	</a:t>
            </a:r>
            <a:r>
              <a:rPr lang="fr-FR"/>
              <a:t>  encouragement fort à vivre de la grâce du baptême et de la confirmation. Nous pouvons puiser là la force du témoignage dans le milieu où nous vivons : famille, travail, loisirs etc…</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3"/>
          <p:cNvSpPr>
            <a:spLocks noGrp="1" noChangeArrowheads="1"/>
          </p:cNvSpPr>
          <p:nvPr>
            <p:ph idx="1"/>
          </p:nvPr>
        </p:nvSpPr>
        <p:spPr>
          <a:xfrm>
            <a:off x="457200" y="836613"/>
            <a:ext cx="8229600" cy="5289550"/>
          </a:xfrm>
        </p:spPr>
        <p:txBody>
          <a:bodyPr/>
          <a:lstStyle/>
          <a:p>
            <a:pPr>
              <a:lnSpc>
                <a:spcPct val="80000"/>
              </a:lnSpc>
            </a:pPr>
            <a:r>
              <a:rPr lang="fr-FR" sz="3600" u="sng"/>
              <a:t>L’Eucharistie (la communion)</a:t>
            </a:r>
          </a:p>
          <a:p>
            <a:pPr>
              <a:lnSpc>
                <a:spcPct val="80000"/>
              </a:lnSpc>
              <a:buFontTx/>
              <a:buNone/>
            </a:pPr>
            <a:endParaRPr lang="fr-FR" sz="3600" u="sng"/>
          </a:p>
          <a:p>
            <a:pPr>
              <a:lnSpc>
                <a:spcPct val="80000"/>
              </a:lnSpc>
            </a:pPr>
            <a:r>
              <a:rPr lang="fr-FR" sz="2400"/>
              <a:t>Joie de communier, invite ses amies à faire de même : </a:t>
            </a:r>
          </a:p>
          <a:p>
            <a:pPr>
              <a:lnSpc>
                <a:spcPct val="80000"/>
              </a:lnSpc>
              <a:buFontTx/>
              <a:buNone/>
            </a:pPr>
            <a:r>
              <a:rPr lang="fr-FR" sz="1800"/>
              <a:t>	« </a:t>
            </a:r>
            <a:r>
              <a:rPr lang="fr-FR" sz="1800" i="1"/>
              <a:t>Allons avec confiance trouver un Dieu si bon, qui nous aime tant, qui a tant de joie de nous voir à sa Table ! </a:t>
            </a:r>
            <a:r>
              <a:rPr lang="fr-FR" sz="1800"/>
              <a:t>» 86.6 </a:t>
            </a:r>
          </a:p>
          <a:p>
            <a:pPr>
              <a:lnSpc>
                <a:spcPct val="80000"/>
              </a:lnSpc>
            </a:pPr>
            <a:r>
              <a:rPr lang="fr-FR" sz="2400"/>
              <a:t>Heureuse d’aller communier car elle sait qu’en faisant ainsi elle répond à l’attente de son Seigneur qui « </a:t>
            </a:r>
            <a:r>
              <a:rPr lang="fr-FR" sz="2400" i="1"/>
              <a:t>met ses délices à fréquenter les enfants des hommes</a:t>
            </a:r>
            <a:r>
              <a:rPr lang="fr-FR" sz="2400"/>
              <a:t>. » (cf. Prov. 8,31) </a:t>
            </a:r>
          </a:p>
          <a:p>
            <a:pPr>
              <a:lnSpc>
                <a:spcPct val="80000"/>
              </a:lnSpc>
              <a:buFontTx/>
              <a:buNone/>
            </a:pPr>
            <a:endParaRPr lang="fr-FR" sz="2400"/>
          </a:p>
          <a:p>
            <a:pPr>
              <a:lnSpc>
                <a:spcPct val="80000"/>
              </a:lnSpc>
              <a:buFontTx/>
              <a:buNone/>
            </a:pPr>
            <a:r>
              <a:rPr lang="fr-FR" sz="2400">
                <a:sym typeface="Wingdings" pitchFamily="2" charset="2"/>
              </a:rPr>
              <a:t> </a:t>
            </a:r>
            <a:r>
              <a:rPr lang="fr-FR" sz="2400"/>
              <a:t>Communier, c’est une joie pour elle car c’est aussi une joie pour Celui à qui elle veut appartenir totalement. Et c’est ainsi qu’elle avance de communion en communion, vivant de cette union intime avec son Seigneur.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3"/>
          <p:cNvSpPr>
            <a:spLocks noGrp="1" noChangeArrowheads="1"/>
          </p:cNvSpPr>
          <p:nvPr>
            <p:ph idx="1"/>
          </p:nvPr>
        </p:nvSpPr>
        <p:spPr>
          <a:xfrm>
            <a:off x="457200" y="765175"/>
            <a:ext cx="8229600" cy="5360988"/>
          </a:xfrm>
        </p:spPr>
        <p:txBody>
          <a:bodyPr/>
          <a:lstStyle/>
          <a:p>
            <a:r>
              <a:rPr lang="fr-FR"/>
              <a:t> </a:t>
            </a:r>
            <a:r>
              <a:rPr lang="fr-FR" sz="1800"/>
              <a:t>« </a:t>
            </a:r>
            <a:r>
              <a:rPr lang="fr-FR" sz="1800" i="1"/>
              <a:t>Allons, aimons Dieu autant que le demande un tel amour de sa part. Vivons de la vie de Dieu puisque nous vivons de la Chair d’un Dieu.</a:t>
            </a:r>
            <a:r>
              <a:rPr lang="fr-FR" sz="1800"/>
              <a:t> 183.3 « </a:t>
            </a:r>
            <a:r>
              <a:rPr lang="fr-FR" sz="1800" i="1"/>
              <a:t>Prenons les qualités de la nourriture dont nous nous nourrissons</a:t>
            </a:r>
            <a:r>
              <a:rPr lang="fr-FR" sz="1800"/>
              <a:t>. » 203.4 </a:t>
            </a:r>
          </a:p>
          <a:p>
            <a:endParaRPr lang="fr-FR" sz="1800"/>
          </a:p>
          <a:p>
            <a:pPr>
              <a:buFont typeface="Wingdings" pitchFamily="2" charset="2"/>
              <a:buChar char="à"/>
            </a:pPr>
            <a:r>
              <a:rPr lang="fr-FR" u="sng"/>
              <a:t>Vivre de la vie de Dieu</a:t>
            </a:r>
            <a:r>
              <a:rPr lang="fr-FR"/>
              <a:t> = adopter les mœurs de notre Dieu, devenir peu à peu semblable à Jésus, doux et humble de cœur. </a:t>
            </a:r>
          </a:p>
          <a:p>
            <a:pPr>
              <a:buFont typeface="Wingdings" pitchFamily="2" charset="2"/>
              <a:buNone/>
            </a:pPr>
            <a:r>
              <a:rPr lang="fr-FR" i="1"/>
              <a:t>	</a:t>
            </a:r>
            <a:r>
              <a:rPr lang="fr-FR" sz="1800" i="1"/>
              <a:t>« ornons (notre cœur) des vertus qui lui sont les plus chères surtout la douceur et l’humilité ; (…) appliquons-nous y avec une attention toute particulière puisqu’il les appelle Lui-même les vertus de son Cœur</a:t>
            </a:r>
            <a:r>
              <a:rPr lang="fr-FR" sz="1800"/>
              <a:t>. » 97.7</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3"/>
          <p:cNvSpPr>
            <a:spLocks noGrp="1" noChangeArrowheads="1"/>
          </p:cNvSpPr>
          <p:nvPr>
            <p:ph idx="1"/>
          </p:nvPr>
        </p:nvSpPr>
        <p:spPr>
          <a:xfrm>
            <a:off x="457200" y="765175"/>
            <a:ext cx="8229600" cy="5360988"/>
          </a:xfrm>
        </p:spPr>
        <p:txBody>
          <a:bodyPr/>
          <a:lstStyle/>
          <a:p>
            <a:r>
              <a:rPr lang="fr-FR" sz="2800"/>
              <a:t>Invitation à </a:t>
            </a:r>
            <a:r>
              <a:rPr lang="fr-FR" sz="1800"/>
              <a:t>« </a:t>
            </a:r>
            <a:r>
              <a:rPr lang="fr-FR" sz="1800" i="1"/>
              <a:t>puiser à la source de la divine Eucharistie </a:t>
            </a:r>
            <a:r>
              <a:rPr lang="fr-FR" sz="1800"/>
              <a:t>» 313.4</a:t>
            </a:r>
            <a:r>
              <a:rPr lang="fr-FR" sz="2800"/>
              <a:t> la </a:t>
            </a:r>
            <a:r>
              <a:rPr lang="fr-FR" sz="2800" u="sng"/>
              <a:t>grâce nécessaire pour la mission</a:t>
            </a:r>
            <a:r>
              <a:rPr lang="fr-FR" sz="2800"/>
              <a:t>, une mission qui nous dépasse toujours et devant laquelle nous avons tendance à nous décourager. Avec le secours de la grâce, nous parviendrons à vaincre tous les obstacles. </a:t>
            </a:r>
          </a:p>
          <a:p>
            <a:pPr>
              <a:buFontTx/>
              <a:buNone/>
            </a:pPr>
            <a:endParaRPr lang="fr-FR" sz="2800"/>
          </a:p>
          <a:p>
            <a:r>
              <a:rPr lang="fr-FR" sz="2800"/>
              <a:t>Trouver sa force </a:t>
            </a:r>
            <a:r>
              <a:rPr lang="fr-FR" sz="1800"/>
              <a:t>« </a:t>
            </a:r>
            <a:r>
              <a:rPr lang="fr-FR" sz="1800" i="1"/>
              <a:t>dans le recueillement et la sainte communion </a:t>
            </a:r>
            <a:r>
              <a:rPr lang="fr-FR" sz="1800"/>
              <a:t>» 684.9</a:t>
            </a:r>
            <a:r>
              <a:rPr lang="fr-FR" sz="2800"/>
              <a:t> En nous  unissant à Lui, nous lui permettons de réaliser son œuvre en nous et à travers nous.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3"/>
          <p:cNvSpPr>
            <a:spLocks noGrp="1" noChangeArrowheads="1"/>
          </p:cNvSpPr>
          <p:nvPr>
            <p:ph idx="1"/>
          </p:nvPr>
        </p:nvSpPr>
        <p:spPr/>
        <p:txBody>
          <a:bodyPr/>
          <a:lstStyle/>
          <a:p>
            <a:r>
              <a:rPr lang="fr-FR"/>
              <a:t>La rencontre avec Jésus dans l’Eucharistie  peut se prolonger à travers tout ce que nous vivons, </a:t>
            </a:r>
          </a:p>
          <a:p>
            <a:pPr>
              <a:buFontTx/>
              <a:buNone/>
            </a:pPr>
            <a:endParaRPr lang="fr-FR"/>
          </a:p>
          <a:p>
            <a:r>
              <a:rPr lang="fr-FR"/>
              <a:t>c’est une communion de tous les instants, si nous le souhaitons, le Seigneur ne nous quittant que si nous le quittons.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3"/>
          <p:cNvSpPr>
            <a:spLocks noGrp="1" noChangeArrowheads="1"/>
          </p:cNvSpPr>
          <p:nvPr>
            <p:ph idx="1"/>
          </p:nvPr>
        </p:nvSpPr>
        <p:spPr>
          <a:xfrm>
            <a:off x="457200" y="836613"/>
            <a:ext cx="8229600" cy="5289550"/>
          </a:xfrm>
        </p:spPr>
        <p:txBody>
          <a:bodyPr/>
          <a:lstStyle/>
          <a:p>
            <a:r>
              <a:rPr lang="fr-FR" sz="3600" u="sng"/>
              <a:t>Le Sacrement de la réconciliation (confession)</a:t>
            </a:r>
          </a:p>
          <a:p>
            <a:pPr>
              <a:buFontTx/>
              <a:buNone/>
            </a:pPr>
            <a:endParaRPr lang="fr-FR" sz="3600" u="sng"/>
          </a:p>
          <a:p>
            <a:pPr>
              <a:buFontTx/>
              <a:buNone/>
            </a:pPr>
            <a:r>
              <a:rPr lang="fr-FR" sz="1800" i="1"/>
              <a:t>	« Et pourriez-vous, mon adorable Père,</a:t>
            </a:r>
          </a:p>
          <a:p>
            <a:pPr>
              <a:buFontTx/>
              <a:buNone/>
            </a:pPr>
            <a:r>
              <a:rPr lang="fr-FR" sz="1800" i="1"/>
              <a:t>	ne pas recevoir vos enfants</a:t>
            </a:r>
          </a:p>
          <a:p>
            <a:pPr>
              <a:buFontTx/>
              <a:buNone/>
            </a:pPr>
            <a:r>
              <a:rPr lang="fr-FR" sz="1800" i="1"/>
              <a:t>	quand ils viennent se jeter comme l’enfant prodigue</a:t>
            </a:r>
          </a:p>
          <a:p>
            <a:pPr>
              <a:buFontTx/>
              <a:buNone/>
            </a:pPr>
            <a:r>
              <a:rPr lang="fr-FR" sz="1800" i="1"/>
              <a:t>	entre les bras du plus miséricordieux</a:t>
            </a:r>
          </a:p>
          <a:p>
            <a:pPr>
              <a:buFontTx/>
              <a:buNone/>
            </a:pPr>
            <a:r>
              <a:rPr lang="fr-FR" sz="1800" i="1"/>
              <a:t>	et du plus tendre des pères ?</a:t>
            </a:r>
          </a:p>
          <a:p>
            <a:pPr>
              <a:buFontTx/>
              <a:buNone/>
            </a:pPr>
            <a:r>
              <a:rPr lang="fr-FR" sz="1800" i="1"/>
              <a:t>	Nous revenons donc à vous, ô Père infiniment aimable,</a:t>
            </a:r>
          </a:p>
          <a:p>
            <a:pPr>
              <a:buFontTx/>
              <a:buNone/>
            </a:pPr>
            <a:r>
              <a:rPr lang="fr-FR" sz="1800" i="1"/>
              <a:t>	avec toute la confiance que nous inspire votre infinie bonté. » 5.2</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3"/>
          <p:cNvSpPr>
            <a:spLocks noGrp="1" noChangeArrowheads="1"/>
          </p:cNvSpPr>
          <p:nvPr>
            <p:ph idx="1"/>
          </p:nvPr>
        </p:nvSpPr>
        <p:spPr>
          <a:xfrm>
            <a:off x="468313" y="549275"/>
            <a:ext cx="8229600" cy="5832475"/>
          </a:xfrm>
        </p:spPr>
        <p:txBody>
          <a:bodyPr/>
          <a:lstStyle/>
          <a:p>
            <a:r>
              <a:rPr lang="fr-FR"/>
              <a:t>Au moment où vit Adèle il est impossible de vouloir communier sans s’être confessé la veille. Elle parle donc fréquemment de ce sacrement en lien avec la communion.</a:t>
            </a:r>
          </a:p>
          <a:p>
            <a:pPr>
              <a:buFontTx/>
              <a:buNone/>
            </a:pPr>
            <a:r>
              <a:rPr lang="fr-FR"/>
              <a:t>  </a:t>
            </a:r>
          </a:p>
          <a:p>
            <a:pPr>
              <a:buFontTx/>
              <a:buNone/>
            </a:pPr>
            <a:r>
              <a:rPr lang="fr-FR"/>
              <a:t>	 </a:t>
            </a:r>
            <a:r>
              <a:rPr lang="fr-FR" sz="1800" i="1"/>
              <a:t>« Songeons que la participation aux sacrements est l’affaire la plus importante de notre vie. Préparons-nous y donc avec le plus grand soin. Evitons le péché ; tenons-nous dans une grande pureté de conscience ; détachons-nous des créatures pour nous attacher uniquement au Créateur car Il doit se donner tout à nous. N’est-il pas juste que nous ne lui refusions rien. » 110.7</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3"/>
          <p:cNvSpPr>
            <a:spLocks noGrp="1" noChangeArrowheads="1"/>
          </p:cNvSpPr>
          <p:nvPr>
            <p:ph idx="1"/>
          </p:nvPr>
        </p:nvSpPr>
        <p:spPr>
          <a:xfrm>
            <a:off x="457200" y="620713"/>
            <a:ext cx="8229600" cy="5505450"/>
          </a:xfrm>
        </p:spPr>
        <p:txBody>
          <a:bodyPr/>
          <a:lstStyle/>
          <a:p>
            <a:r>
              <a:rPr lang="fr-FR"/>
              <a:t>Adèle a une grande conscience du don que  sont les sacrements </a:t>
            </a:r>
          </a:p>
          <a:p>
            <a:pPr>
              <a:buFontTx/>
              <a:buNone/>
            </a:pPr>
            <a:endParaRPr lang="fr-FR"/>
          </a:p>
          <a:p>
            <a:pPr>
              <a:buFontTx/>
              <a:buNone/>
            </a:pPr>
            <a:r>
              <a:rPr lang="fr-FR">
                <a:sym typeface="Wingdings" pitchFamily="2" charset="2"/>
              </a:rPr>
              <a:t>	</a:t>
            </a:r>
            <a:r>
              <a:rPr lang="fr-FR" sz="2400">
                <a:sym typeface="Wingdings" pitchFamily="2" charset="2"/>
              </a:rPr>
              <a:t></a:t>
            </a:r>
            <a:r>
              <a:rPr lang="fr-FR" sz="2400"/>
              <a:t>se préparer, </a:t>
            </a:r>
          </a:p>
          <a:p>
            <a:pPr>
              <a:buFontTx/>
              <a:buNone/>
            </a:pPr>
            <a:r>
              <a:rPr lang="fr-FR" sz="2400">
                <a:sym typeface="Wingdings" pitchFamily="2" charset="2"/>
              </a:rPr>
              <a:t>	</a:t>
            </a:r>
            <a:r>
              <a:rPr lang="fr-FR" sz="2400"/>
              <a:t>éviter le péché, </a:t>
            </a:r>
          </a:p>
          <a:p>
            <a:pPr>
              <a:buFontTx/>
              <a:buNone/>
            </a:pPr>
            <a:r>
              <a:rPr lang="fr-FR" sz="2400">
                <a:sym typeface="Wingdings" pitchFamily="2" charset="2"/>
              </a:rPr>
              <a:t>	</a:t>
            </a:r>
            <a:r>
              <a:rPr lang="fr-FR" sz="2400"/>
              <a:t>se tenir dans une grande pureté de conscience, </a:t>
            </a:r>
          </a:p>
          <a:p>
            <a:pPr>
              <a:buFontTx/>
              <a:buNone/>
            </a:pPr>
            <a:r>
              <a:rPr lang="fr-FR" sz="2400">
                <a:sym typeface="Wingdings" pitchFamily="2" charset="2"/>
              </a:rPr>
              <a:t>	</a:t>
            </a:r>
            <a:r>
              <a:rPr lang="fr-FR" sz="2400"/>
              <a:t>se détacher des créatures </a:t>
            </a:r>
          </a:p>
          <a:p>
            <a:pPr>
              <a:buFontTx/>
              <a:buNone/>
            </a:pPr>
            <a:r>
              <a:rPr lang="fr-FR" sz="2400">
                <a:sym typeface="Wingdings" pitchFamily="2" charset="2"/>
              </a:rPr>
              <a:t>	</a:t>
            </a:r>
            <a:r>
              <a:rPr lang="fr-FR" sz="2400"/>
              <a:t>pour s’attacher totalement à Celui qui se donne totalement.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3"/>
          <p:cNvSpPr>
            <a:spLocks noGrp="1" noChangeArrowheads="1"/>
          </p:cNvSpPr>
          <p:nvPr>
            <p:ph idx="1"/>
          </p:nvPr>
        </p:nvSpPr>
        <p:spPr>
          <a:xfrm>
            <a:off x="457200" y="549275"/>
            <a:ext cx="8229600" cy="5759450"/>
          </a:xfrm>
        </p:spPr>
        <p:txBody>
          <a:bodyPr/>
          <a:lstStyle/>
          <a:p>
            <a:pPr>
              <a:lnSpc>
                <a:spcPct val="80000"/>
              </a:lnSpc>
              <a:buFontTx/>
              <a:buNone/>
            </a:pPr>
            <a:r>
              <a:rPr lang="fr-FR" sz="1800" b="1"/>
              <a:t>Voici une lettre un peu longue où elle explique ce sacrement</a:t>
            </a:r>
            <a:r>
              <a:rPr lang="fr-FR" sz="1800" i="1"/>
              <a:t> </a:t>
            </a:r>
            <a:r>
              <a:rPr lang="fr-FR" sz="1200" i="1"/>
              <a:t>(elle a 16 ans)</a:t>
            </a:r>
          </a:p>
          <a:p>
            <a:pPr>
              <a:lnSpc>
                <a:spcPct val="80000"/>
              </a:lnSpc>
            </a:pPr>
            <a:endParaRPr lang="fr-FR" sz="1200" i="1"/>
          </a:p>
          <a:p>
            <a:pPr>
              <a:lnSpc>
                <a:spcPct val="80000"/>
              </a:lnSpc>
              <a:buFontTx/>
              <a:buNone/>
            </a:pPr>
            <a:r>
              <a:rPr lang="fr-FR" sz="1800" i="1"/>
              <a:t>	« Que Dieu est bon de nous pardonner toujours malgré nos continuelles offenses. Il a établi un Sacrement où chaque fois que nous le recevons en bonnes dispositions il nous pardonne et nous remet de nouveau dans l’innocence que nous avions perdue. Nous avions défiguré en nous l’image du Créateur ; il se plaît dans ce sacrement de paix et de réconciliation de nous en retracer l’empreinte. Que nous serions donc coupables si nous négligions un si puissant remède à nos maux.</a:t>
            </a:r>
          </a:p>
          <a:p>
            <a:pPr>
              <a:lnSpc>
                <a:spcPct val="80000"/>
              </a:lnSpc>
              <a:buFontTx/>
              <a:buNone/>
            </a:pPr>
            <a:endParaRPr lang="fr-FR" sz="1800" i="1"/>
          </a:p>
          <a:p>
            <a:pPr>
              <a:lnSpc>
                <a:spcPct val="80000"/>
              </a:lnSpc>
              <a:buFontTx/>
              <a:buNone/>
            </a:pPr>
            <a:r>
              <a:rPr lang="fr-FR" sz="1800" i="1"/>
              <a:t>	Les biens qu’il nous procure, cette paix intérieure qu’il nous rend, ne valent-ils pas bien la peine de supporter les désagréments et la honte qu’on ressent d’en user ? Regardons le ministre dans le Sacré tribunal comme tenant la place de Jésus Christ. Pensons que c’est à ce Dieu bon et miséricordieux et qui sait tout ce que nous faisons, que nous allons nous accuser. Ne regardons plus l’homme mais celui dont il tient la place. Recevons avec respect et obéissance ses ordres et ses conseils : Dieu parle par sa bouche. C’est par lui qu’il nous fait connaître ses volontés. </a:t>
            </a:r>
          </a:p>
          <a:p>
            <a:pPr>
              <a:lnSpc>
                <a:spcPct val="80000"/>
              </a:lnSpc>
              <a:buFontTx/>
              <a:buNone/>
            </a:pPr>
            <a:endParaRPr lang="fr-FR" sz="1800" i="1"/>
          </a:p>
          <a:p>
            <a:pPr>
              <a:lnSpc>
                <a:spcPct val="80000"/>
              </a:lnSpc>
              <a:buFontTx/>
              <a:buNone/>
            </a:pPr>
            <a:r>
              <a:rPr lang="fr-FR" sz="1800" i="1"/>
              <a:t>	Apportons-y désormais un grand regret du passé et de fermes résolutions pour l’avenir, et nous verrons que nous en sortirons bien plus fortes pour résister aux attaques du démon. Il nous tente, il rôde autour de nous, mais avec la force de Jésus Christ nous le vaincrons. Nous ne pouvons rien, « mais nous pouvons tout en Celui qui nous fortifie ! » 18.1,2,3</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3"/>
          <p:cNvSpPr>
            <a:spLocks noGrp="1" noChangeArrowheads="1"/>
          </p:cNvSpPr>
          <p:nvPr>
            <p:ph idx="1"/>
          </p:nvPr>
        </p:nvSpPr>
        <p:spPr>
          <a:xfrm>
            <a:off x="457200" y="692150"/>
            <a:ext cx="8229600" cy="5434013"/>
          </a:xfrm>
        </p:spPr>
        <p:txBody>
          <a:bodyPr/>
          <a:lstStyle/>
          <a:p>
            <a:pPr>
              <a:lnSpc>
                <a:spcPct val="90000"/>
              </a:lnSpc>
              <a:buFontTx/>
              <a:buNone/>
            </a:pPr>
            <a:r>
              <a:rPr lang="fr-FR" sz="2800"/>
              <a:t>Adèle se situe d’emblée dans une démarche de foi : </a:t>
            </a:r>
          </a:p>
          <a:p>
            <a:pPr>
              <a:lnSpc>
                <a:spcPct val="90000"/>
              </a:lnSpc>
              <a:buFontTx/>
              <a:buNone/>
            </a:pPr>
            <a:endParaRPr lang="fr-FR" sz="2800"/>
          </a:p>
          <a:p>
            <a:pPr>
              <a:lnSpc>
                <a:spcPct val="90000"/>
              </a:lnSpc>
              <a:buFontTx/>
              <a:buBlip>
                <a:blip r:embed="rId2"/>
              </a:buBlip>
            </a:pPr>
            <a:r>
              <a:rPr lang="fr-FR" sz="2400" b="1"/>
              <a:t>	foi</a:t>
            </a:r>
            <a:r>
              <a:rPr lang="fr-FR" sz="2400"/>
              <a:t> car il s’agit bien de croire que Dieu est toujours prêt à pardonner. Combien de fois notre imagination ne cherche-t-elle pas à nous faire croire que ce que nous avons fait est impardonnable ? </a:t>
            </a:r>
          </a:p>
          <a:p>
            <a:pPr>
              <a:lnSpc>
                <a:spcPct val="90000"/>
              </a:lnSpc>
              <a:buFontTx/>
              <a:buBlip>
                <a:blip r:embed="rId2"/>
              </a:buBlip>
            </a:pPr>
            <a:r>
              <a:rPr lang="fr-FR" sz="2400" b="1"/>
              <a:t>	foi </a:t>
            </a:r>
            <a:r>
              <a:rPr lang="fr-FR" sz="2400"/>
              <a:t>pour voir au-delà du prêtre le Père lui-même qui nous accueille et nous parle, nous faisant connaître sa volonté, </a:t>
            </a:r>
          </a:p>
          <a:p>
            <a:pPr>
              <a:lnSpc>
                <a:spcPct val="90000"/>
              </a:lnSpc>
              <a:buFontTx/>
              <a:buBlip>
                <a:blip r:embed="rId2"/>
              </a:buBlip>
            </a:pPr>
            <a:r>
              <a:rPr lang="fr-FR" sz="2400" b="1"/>
              <a:t>	foi</a:t>
            </a:r>
            <a:r>
              <a:rPr lang="fr-FR" sz="2400"/>
              <a:t> encore dans la grâce qui est donnée et qui permettra de résister aux tentations et de vaincre le mal, </a:t>
            </a:r>
          </a:p>
          <a:p>
            <a:pPr>
              <a:lnSpc>
                <a:spcPct val="90000"/>
              </a:lnSpc>
              <a:buFontTx/>
              <a:buBlip>
                <a:blip r:embed="rId2"/>
              </a:buBlip>
            </a:pPr>
            <a:r>
              <a:rPr lang="fr-FR" sz="2400" b="1"/>
              <a:t>	foi</a:t>
            </a:r>
            <a:r>
              <a:rPr lang="fr-FR" sz="2400"/>
              <a:t> en Celui qui nous fortifie et avec qui nous pouvons tout.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3"/>
          <p:cNvSpPr>
            <a:spLocks noGrp="1" noChangeArrowheads="1"/>
          </p:cNvSpPr>
          <p:nvPr>
            <p:ph idx="1"/>
          </p:nvPr>
        </p:nvSpPr>
        <p:spPr>
          <a:xfrm>
            <a:off x="457200" y="692150"/>
            <a:ext cx="8229600" cy="5434013"/>
          </a:xfrm>
        </p:spPr>
        <p:txBody>
          <a:bodyPr/>
          <a:lstStyle/>
          <a:p>
            <a:r>
              <a:rPr lang="fr-FR"/>
              <a:t>Dieu accorde toujours son pardon, Adèle en est profondément convaincue.</a:t>
            </a:r>
          </a:p>
          <a:p>
            <a:pPr>
              <a:buFontTx/>
              <a:buNone/>
            </a:pPr>
            <a:r>
              <a:rPr lang="fr-FR"/>
              <a:t>	 </a:t>
            </a:r>
            <a:r>
              <a:rPr lang="fr-FR" sz="1800" i="1"/>
              <a:t>« Je veux espérer tout de la bonté de Dieu qui est toujours prêt à pardonner à un vrai repentir. O mon Dieu ! ce repentir est encore un don de votre grâce : daignez me l’accorder. »</a:t>
            </a:r>
            <a:r>
              <a:rPr lang="fr-FR" sz="1800"/>
              <a:t> 141.6</a:t>
            </a:r>
          </a:p>
          <a:p>
            <a:pPr>
              <a:buFontTx/>
              <a:buNone/>
            </a:pPr>
            <a:endParaRPr lang="fr-FR" sz="1800" i="1"/>
          </a:p>
          <a:p>
            <a:pPr>
              <a:buFontTx/>
              <a:buNone/>
            </a:pPr>
            <a:r>
              <a:rPr lang="fr-FR" sz="1800" i="1"/>
              <a:t>		« En effet, la miséricorde de Dieu est bien grande. Ah ! comme elle 	doit nous le faire aimer ! Il nous pardonne quand nous revenons 	sincèrement à lui quelque grand crime que nous ayons commis. </a:t>
            </a:r>
            <a:r>
              <a:rPr lang="fr-FR" sz="1800"/>
              <a:t>5.2,3</a:t>
            </a:r>
          </a:p>
          <a:p>
            <a:pPr>
              <a:buFontTx/>
              <a:buNone/>
            </a:pPr>
            <a:endParaRPr lang="fr-FR" sz="1800" i="1"/>
          </a:p>
          <a:p>
            <a:pPr>
              <a:buFontTx/>
              <a:buNone/>
            </a:pPr>
            <a:r>
              <a:rPr lang="fr-FR" sz="1800" i="1"/>
              <a:t>			« Mais je ne veux regarder que la bonté, la miséricorde de 		mon Dieu qui m’invite avec une bonté toute paternelle, et qui, 		comme le père de l’enfant prodigue, veut faire un festin de 		réjouissances pour mon retour. » 206.4</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3"/>
          <p:cNvSpPr>
            <a:spLocks noGrp="1" noChangeArrowheads="1"/>
          </p:cNvSpPr>
          <p:nvPr>
            <p:ph idx="1"/>
          </p:nvPr>
        </p:nvSpPr>
        <p:spPr>
          <a:xfrm>
            <a:off x="457200" y="765175"/>
            <a:ext cx="8229600" cy="5360988"/>
          </a:xfrm>
        </p:spPr>
        <p:txBody>
          <a:bodyPr/>
          <a:lstStyle/>
          <a:p>
            <a:r>
              <a:rPr lang="fr-FR" sz="2800"/>
              <a:t>Comme la petite Thérèse, Adèle a une grande idée de l’amour paternel de Dieu. </a:t>
            </a:r>
          </a:p>
          <a:p>
            <a:r>
              <a:rPr lang="fr-FR" sz="2800"/>
              <a:t>Tout en ayant une conscience forte de la gravité du péché, elle ne s’y complaît pas, elle court vers son Père, certaine de sa tendresse qui l’a conduit à livrer son Fils Bien Aimé aux mains des pécheurs, dévoilant par là le prix que  chacun/chacune a pour lui. </a:t>
            </a:r>
          </a:p>
          <a:p>
            <a:r>
              <a:rPr lang="fr-FR" sz="2800"/>
              <a:t>Dieu attend patiemment notre retour. Il ne nous contraint pas, il nous laisse libres de revenir à la maison…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3"/>
          <p:cNvSpPr>
            <a:spLocks noGrp="1" noChangeArrowheads="1"/>
          </p:cNvSpPr>
          <p:nvPr>
            <p:ph idx="1"/>
          </p:nvPr>
        </p:nvSpPr>
        <p:spPr>
          <a:xfrm>
            <a:off x="457200" y="692150"/>
            <a:ext cx="8229600" cy="5434013"/>
          </a:xfrm>
        </p:spPr>
        <p:txBody>
          <a:bodyPr/>
          <a:lstStyle/>
          <a:p>
            <a:pPr>
              <a:lnSpc>
                <a:spcPct val="80000"/>
              </a:lnSpc>
            </a:pPr>
            <a:r>
              <a:rPr lang="fr-FR" sz="2000"/>
              <a:t>Demander pardon cela engage au moins à faire ce qui est en notre pouvoir pour chercher à ne plus offenser Celui qui nous aime tant.</a:t>
            </a:r>
            <a:endParaRPr lang="fr-FR" sz="2000" i="1"/>
          </a:p>
          <a:p>
            <a:pPr>
              <a:lnSpc>
                <a:spcPct val="80000"/>
              </a:lnSpc>
              <a:buFontTx/>
              <a:buNone/>
            </a:pPr>
            <a:r>
              <a:rPr lang="fr-FR" sz="1800" i="1"/>
              <a:t>		« en lui demandant le pardon de nos offenses, protestons-lui que 	nous ne voulons plus l’offenser. Evitons le péché, les occasions du 	péché, tâchons de lui plaire en tout, de faire en tout sa très adorable 	volonté. Aimons-le enfin, et avec cet amour tout nous sera facile. 	Voudrions-nous faire de la peine  à quelqu’un que nous aimerions 	bien tendrement ? » 34. 1 à 5</a:t>
            </a:r>
          </a:p>
          <a:p>
            <a:pPr>
              <a:lnSpc>
                <a:spcPct val="80000"/>
              </a:lnSpc>
              <a:buFontTx/>
              <a:buNone/>
            </a:pPr>
            <a:endParaRPr lang="fr-FR" sz="1800" i="1"/>
          </a:p>
          <a:p>
            <a:pPr>
              <a:lnSpc>
                <a:spcPct val="80000"/>
              </a:lnSpc>
            </a:pPr>
            <a:r>
              <a:rPr lang="fr-FR" sz="2000"/>
              <a:t>Adèle nous présente les deux faces du retour vers le Père : </a:t>
            </a:r>
          </a:p>
          <a:p>
            <a:pPr lvl="1">
              <a:lnSpc>
                <a:spcPct val="80000"/>
              </a:lnSpc>
            </a:pPr>
            <a:r>
              <a:rPr lang="fr-FR" sz="1800"/>
              <a:t>chercher à ne plus le peiner en évitant le péché, les occasions qui nous mettent en danger </a:t>
            </a:r>
          </a:p>
          <a:p>
            <a:pPr lvl="1">
              <a:lnSpc>
                <a:spcPct val="80000"/>
              </a:lnSpc>
            </a:pPr>
            <a:r>
              <a:rPr lang="fr-FR" sz="1800"/>
              <a:t>et tout miser sur l’amour. </a:t>
            </a:r>
          </a:p>
          <a:p>
            <a:pPr lvl="1">
              <a:lnSpc>
                <a:spcPct val="80000"/>
              </a:lnSpc>
              <a:buFontTx/>
              <a:buNone/>
            </a:pPr>
            <a:endParaRPr lang="fr-FR" sz="1800"/>
          </a:p>
          <a:p>
            <a:pPr>
              <a:lnSpc>
                <a:spcPct val="80000"/>
              </a:lnSpc>
            </a:pPr>
            <a:r>
              <a:rPr lang="fr-FR" sz="2000"/>
              <a:t>Adèle prend un exemple de la vie quotidienne : qui voudrait faire de la peine à un être aimé tendrement ? </a:t>
            </a:r>
          </a:p>
          <a:p>
            <a:pPr>
              <a:lnSpc>
                <a:spcPct val="80000"/>
              </a:lnSpc>
              <a:buFontTx/>
              <a:buNone/>
            </a:pPr>
            <a:r>
              <a:rPr lang="fr-FR" sz="2000"/>
              <a:t>	</a:t>
            </a:r>
            <a:r>
              <a:rPr lang="fr-FR" sz="2000">
                <a:sym typeface="Wingdings" pitchFamily="2" charset="2"/>
              </a:rPr>
              <a:t> </a:t>
            </a:r>
            <a:r>
              <a:rPr lang="fr-FR" sz="2000"/>
              <a:t>Il doit donc en être de même pour notre relation avec le Seigneur. </a:t>
            </a:r>
            <a:r>
              <a:rPr lang="fr-FR" sz="2000">
                <a:sym typeface="Wingdings" pitchFamily="2" charset="2"/>
              </a:rPr>
              <a:t> </a:t>
            </a:r>
            <a:r>
              <a:rPr lang="fr-FR" sz="2000"/>
              <a:t>Adèle aime à renvoyer à l’exemple de Madeleine à qui le Seigneur a remis ses nombreux péchés parce qu’elle a beaucoup aimé.</a:t>
            </a:r>
          </a:p>
          <a:p>
            <a:pPr>
              <a:lnSpc>
                <a:spcPct val="80000"/>
              </a:lnSpc>
              <a:buFontTx/>
              <a:buNone/>
            </a:pPr>
            <a:endParaRPr lang="fr-FR" sz="2000"/>
          </a:p>
          <a:p>
            <a:pPr>
              <a:lnSpc>
                <a:spcPct val="80000"/>
              </a:lnSpc>
              <a:buFontTx/>
              <a:buNone/>
            </a:pPr>
            <a:endParaRPr lang="fr-FR" sz="200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r>
              <a:rPr lang="fr-FR" sz="4000"/>
              <a:t>II.	PRIER – ACCUEILLIR LA PAROLE</a:t>
            </a:r>
          </a:p>
        </p:txBody>
      </p:sp>
      <p:sp>
        <p:nvSpPr>
          <p:cNvPr id="24579" name="Rectangle 3"/>
          <p:cNvSpPr>
            <a:spLocks noGrp="1" noChangeArrowheads="1"/>
          </p:cNvSpPr>
          <p:nvPr>
            <p:ph idx="1"/>
          </p:nvPr>
        </p:nvSpPr>
        <p:spPr/>
        <p:txBody>
          <a:bodyPr/>
          <a:lstStyle/>
          <a:p>
            <a:pPr>
              <a:buFontTx/>
              <a:buNone/>
            </a:pPr>
            <a:r>
              <a:rPr lang="fr-FR"/>
              <a:t>	Adèle, très jeune, accorde une grande place à la prière. (</a:t>
            </a:r>
            <a:r>
              <a:rPr lang="fr-FR" sz="1800"/>
              <a:t>règlement de vie spirituelle: deux fois une demi-heure d’oraison par jour, lecture, chapelet…)</a:t>
            </a:r>
            <a:r>
              <a:rPr lang="fr-FR"/>
              <a:t> </a:t>
            </a:r>
            <a:r>
              <a:rPr lang="fr-FR" sz="2400"/>
              <a:t>C’est vrai que c’est en vue de sa vocation au carmel.</a:t>
            </a:r>
          </a:p>
          <a:p>
            <a:r>
              <a:rPr lang="fr-FR"/>
              <a:t>Elle invite les membres de la petite société à la prière. </a:t>
            </a:r>
          </a:p>
          <a:p>
            <a:r>
              <a:rPr lang="fr-FR"/>
              <a:t>Elle se confie à la prière de ses amies : </a:t>
            </a:r>
            <a:r>
              <a:rPr lang="fr-FR" sz="1800" i="1"/>
              <a:t>« Priez pour moi et pour une personne à qui je m’intéresse beaucoup et qui a besoin de prières dans ce moment-ci. » 11.5</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3"/>
          <p:cNvSpPr>
            <a:spLocks noGrp="1" noChangeArrowheads="1"/>
          </p:cNvSpPr>
          <p:nvPr>
            <p:ph idx="1"/>
          </p:nvPr>
        </p:nvSpPr>
        <p:spPr>
          <a:xfrm>
            <a:off x="457200" y="1052513"/>
            <a:ext cx="8229600" cy="5073650"/>
          </a:xfrm>
        </p:spPr>
        <p:txBody>
          <a:bodyPr/>
          <a:lstStyle/>
          <a:p>
            <a:r>
              <a:rPr lang="fr-FR"/>
              <a:t>Elle compte sur la prière : </a:t>
            </a:r>
            <a:r>
              <a:rPr lang="fr-FR" sz="1800" i="1"/>
              <a:t>« Recourons à la prière, demandons le secours de Dieu et nous vaincrons. » 25.4</a:t>
            </a:r>
          </a:p>
          <a:p>
            <a:r>
              <a:rPr lang="fr-FR"/>
              <a:t>Elle propose des intentions :</a:t>
            </a:r>
          </a:p>
          <a:p>
            <a:pPr>
              <a:buFontTx/>
              <a:buNone/>
            </a:pPr>
            <a:r>
              <a:rPr lang="fr-FR"/>
              <a:t>		</a:t>
            </a:r>
            <a:r>
              <a:rPr lang="fr-FR" sz="1800" i="1"/>
              <a:t>« Je recommande à vos prières et à celles de la Société, mon frère et 	mon cousin, vendredi en huit, qui doivent recevoir l’absolution pour 	être confirmés le lendemain. »</a:t>
            </a:r>
          </a:p>
          <a:p>
            <a:pPr>
              <a:buFontTx/>
              <a:buNone/>
            </a:pPr>
            <a:r>
              <a:rPr lang="fr-FR" sz="1800" i="1"/>
              <a:t>		« Priez Dieu pour notre petite jeunesse. »226.6</a:t>
            </a:r>
          </a:p>
          <a:p>
            <a:pPr>
              <a:buFontTx/>
              <a:buNone/>
            </a:pPr>
            <a:r>
              <a:rPr lang="fr-FR" sz="1800" i="1"/>
              <a:t>		« Le pauvre papa est de plus en plus dans un triste état. (…) Priez 	pour lui, je vous en conjure. » 264.5</a:t>
            </a:r>
          </a:p>
          <a:p>
            <a:pPr>
              <a:buFontTx/>
              <a:buNone/>
            </a:pPr>
            <a:r>
              <a:rPr lang="fr-FR" sz="1800" i="1"/>
              <a:t>		« Prions pour les pécheurs (deux mariages catholiques avec des 	protestants)(…) il y a aussi un jeune homme que menace le même 	malheur. » 283.7</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3"/>
          <p:cNvSpPr>
            <a:spLocks noGrp="1" noChangeArrowheads="1"/>
          </p:cNvSpPr>
          <p:nvPr>
            <p:ph idx="1"/>
          </p:nvPr>
        </p:nvSpPr>
        <p:spPr>
          <a:xfrm>
            <a:off x="457200" y="2060575"/>
            <a:ext cx="8229600" cy="4065588"/>
          </a:xfrm>
        </p:spPr>
        <p:txBody>
          <a:bodyPr/>
          <a:lstStyle/>
          <a:p>
            <a:r>
              <a:rPr lang="fr-FR"/>
              <a:t>Elle invite à ne pas séparer prière et vie:</a:t>
            </a:r>
          </a:p>
          <a:p>
            <a:pPr>
              <a:buFontTx/>
              <a:buNone/>
            </a:pPr>
            <a:r>
              <a:rPr lang="fr-FR"/>
              <a:t>	</a:t>
            </a:r>
            <a:r>
              <a:rPr lang="fr-FR" sz="1800" i="1"/>
              <a:t>« Tout  peut, et </a:t>
            </a:r>
            <a:r>
              <a:rPr lang="fr-FR" sz="1800" i="1" u="sng"/>
              <a:t>tout devrait être prière</a:t>
            </a:r>
            <a:r>
              <a:rPr lang="fr-FR" sz="1800" i="1"/>
              <a:t> pour un chrétien. Faisons tout pour Dieu et alors tout nous sera prière. (…) Ne faisons aucune action que nous ne puissions lui offrir. » 277.4</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r>
              <a:rPr lang="fr-FR" sz="3200"/>
              <a:t>La Parole de Dieu nourrit la prière et l’action</a:t>
            </a:r>
          </a:p>
        </p:txBody>
      </p:sp>
      <p:sp>
        <p:nvSpPr>
          <p:cNvPr id="27651" name="Rectangle 3"/>
          <p:cNvSpPr>
            <a:spLocks noGrp="1" noChangeArrowheads="1"/>
          </p:cNvSpPr>
          <p:nvPr>
            <p:ph idx="1"/>
          </p:nvPr>
        </p:nvSpPr>
        <p:spPr/>
        <p:txBody>
          <a:bodyPr/>
          <a:lstStyle/>
          <a:p>
            <a:r>
              <a:rPr lang="fr-FR"/>
              <a:t>Reçue dans la foi, à la façon de Marie (cf. Lc 8,21 ; 12,27), la Parole va s’incarner </a:t>
            </a:r>
            <a:r>
              <a:rPr lang="fr-FR" i="1"/>
              <a:t>:  </a:t>
            </a:r>
            <a:r>
              <a:rPr lang="fr-FR" sz="1800"/>
              <a:t>«  Hâtons-nous donc de mettre à profit la parole que nous avons le bonheur d'entendre » 70.5</a:t>
            </a:r>
          </a:p>
          <a:p>
            <a:pPr>
              <a:buFontTx/>
              <a:buNone/>
            </a:pPr>
            <a:endParaRPr lang="fr-FR">
              <a:sym typeface="Wingdings" pitchFamily="2" charset="2"/>
            </a:endParaRPr>
          </a:p>
          <a:p>
            <a:pPr>
              <a:buFontTx/>
              <a:buNone/>
            </a:pPr>
            <a:r>
              <a:rPr lang="fr-FR">
                <a:sym typeface="Wingdings" pitchFamily="2" charset="2"/>
              </a:rPr>
              <a:t>		</a:t>
            </a:r>
            <a:r>
              <a:rPr lang="fr-FR"/>
              <a:t>chercher à voir ce que la Parole 	signifie pour nous, afin de lui donner 	corps dans notre vie.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3"/>
          <p:cNvSpPr>
            <a:spLocks noGrp="1" noChangeArrowheads="1"/>
          </p:cNvSpPr>
          <p:nvPr>
            <p:ph idx="1"/>
          </p:nvPr>
        </p:nvSpPr>
        <p:spPr>
          <a:xfrm>
            <a:off x="457200" y="765175"/>
            <a:ext cx="8229600" cy="5360988"/>
          </a:xfrm>
        </p:spPr>
        <p:txBody>
          <a:bodyPr/>
          <a:lstStyle/>
          <a:p>
            <a:r>
              <a:rPr lang="fr-FR" sz="2800"/>
              <a:t>Adèle nous dit par exemple :</a:t>
            </a:r>
          </a:p>
          <a:p>
            <a:pPr>
              <a:buFontTx/>
              <a:buNone/>
            </a:pPr>
            <a:r>
              <a:rPr lang="fr-FR" sz="2800"/>
              <a:t>	 </a:t>
            </a:r>
            <a:r>
              <a:rPr lang="fr-FR" sz="1800" i="1"/>
              <a:t>« Je vous donne rendez-vous, dimanche, avec les apôtres à qui Jésus-Christ apparut en leur disant :la paix soit avec vous ! ‘ Nous nous représenterons y être et entendre cette douce parole et nous prendrons la ferme résolution de vivre paix avec tout le monde. » 37.5</a:t>
            </a:r>
          </a:p>
          <a:p>
            <a:pPr>
              <a:buFontTx/>
              <a:buNone/>
            </a:pPr>
            <a:endParaRPr lang="fr-FR" sz="1800"/>
          </a:p>
          <a:p>
            <a:pPr>
              <a:buFontTx/>
              <a:buNone/>
            </a:pPr>
            <a:r>
              <a:rPr lang="fr-FR" sz="2800"/>
              <a:t>	Jésus nous souhaite la Paix, à nous de la bâtir là où nous sommes. </a:t>
            </a:r>
          </a:p>
          <a:p>
            <a:pPr>
              <a:buFontTx/>
              <a:buNone/>
            </a:pPr>
            <a:r>
              <a:rPr lang="fr-FR" sz="2800"/>
              <a:t>	</a:t>
            </a:r>
            <a:r>
              <a:rPr lang="fr-FR" sz="2800">
                <a:sym typeface="Wingdings" pitchFamily="2" charset="2"/>
              </a:rPr>
              <a:t> </a:t>
            </a:r>
            <a:r>
              <a:rPr lang="fr-FR" sz="2800"/>
              <a:t>Adèle prend vraiment au sérieux la Parole  c’est Jésus qui parle et dit ce qu’il attend. Elle va chercher à vivre dans cette lumière mettant en harmonie sa vie et ce qu’elle a perçu de l’appel du Christ.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Rectangle 3"/>
          <p:cNvSpPr>
            <a:spLocks noGrp="1" noChangeArrowheads="1"/>
          </p:cNvSpPr>
          <p:nvPr>
            <p:ph idx="1"/>
          </p:nvPr>
        </p:nvSpPr>
        <p:spPr>
          <a:xfrm>
            <a:off x="457200" y="692150"/>
            <a:ext cx="8229600" cy="5434013"/>
          </a:xfrm>
        </p:spPr>
        <p:txBody>
          <a:bodyPr/>
          <a:lstStyle/>
          <a:p>
            <a:pPr>
              <a:lnSpc>
                <a:spcPct val="80000"/>
              </a:lnSpc>
            </a:pPr>
            <a:r>
              <a:rPr lang="fr-FR" sz="2000"/>
              <a:t>Elle médite chaque jour avec amour la Parole</a:t>
            </a:r>
          </a:p>
          <a:p>
            <a:pPr>
              <a:lnSpc>
                <a:spcPct val="80000"/>
              </a:lnSpc>
            </a:pPr>
            <a:r>
              <a:rPr lang="fr-FR" sz="2000"/>
              <a:t>cherche à l’incarner dans ses actions quotidiennes </a:t>
            </a:r>
          </a:p>
          <a:p>
            <a:pPr>
              <a:lnSpc>
                <a:spcPct val="80000"/>
              </a:lnSpc>
            </a:pPr>
            <a:r>
              <a:rPr lang="fr-FR" sz="2000"/>
              <a:t>la partage à ses amies, les invitant à faire de même. </a:t>
            </a:r>
          </a:p>
          <a:p>
            <a:pPr>
              <a:lnSpc>
                <a:spcPct val="80000"/>
              </a:lnSpc>
              <a:buFontTx/>
              <a:buNone/>
            </a:pPr>
            <a:r>
              <a:rPr lang="fr-FR" sz="2000">
                <a:sym typeface="Wingdings" pitchFamily="2" charset="2"/>
              </a:rPr>
              <a:t>	</a:t>
            </a:r>
            <a:r>
              <a:rPr lang="fr-FR" sz="1800">
                <a:sym typeface="Wingdings" pitchFamily="2" charset="2"/>
              </a:rPr>
              <a:t> </a:t>
            </a:r>
            <a:r>
              <a:rPr lang="fr-FR" sz="1800"/>
              <a:t>meilleur moyen de porter remède à la situation dans laquelle se trouve le monde</a:t>
            </a:r>
            <a:r>
              <a:rPr lang="fr-FR" sz="2000"/>
              <a:t>. </a:t>
            </a:r>
          </a:p>
          <a:p>
            <a:pPr>
              <a:lnSpc>
                <a:spcPct val="80000"/>
              </a:lnSpc>
            </a:pPr>
            <a:r>
              <a:rPr lang="fr-FR" sz="2000"/>
              <a:t>elle la propose à partir d’une parole des psaumes, de l’Evangile, </a:t>
            </a:r>
          </a:p>
          <a:p>
            <a:pPr>
              <a:lnSpc>
                <a:spcPct val="80000"/>
              </a:lnSpc>
            </a:pPr>
            <a:r>
              <a:rPr lang="fr-FR" sz="2000"/>
              <a:t>elle invite à la répéter au cours de la journée de façon à en féconder les moindres actions.</a:t>
            </a:r>
          </a:p>
          <a:p>
            <a:pPr>
              <a:lnSpc>
                <a:spcPct val="80000"/>
              </a:lnSpc>
            </a:pPr>
            <a:r>
              <a:rPr lang="fr-FR" sz="2000"/>
              <a:t>elle la propose à partir de la liturgie, des fêtes de la Vierge. (</a:t>
            </a:r>
            <a:r>
              <a:rPr lang="fr-FR" sz="1600"/>
              <a:t>A l’Annonciation, elle médite les attitudes de la Vierge pour que ses correspondantes s’en inspirent dans leur vie.)</a:t>
            </a:r>
          </a:p>
          <a:p>
            <a:pPr>
              <a:lnSpc>
                <a:spcPct val="80000"/>
              </a:lnSpc>
            </a:pPr>
            <a:r>
              <a:rPr lang="fr-FR" sz="2000"/>
              <a:t>elle part de la Parole pour aider ses amies à se préparer aux Sacrements en particulier l'Eucharistie et la Réconciliation. </a:t>
            </a:r>
          </a:p>
          <a:p>
            <a:pPr>
              <a:lnSpc>
                <a:spcPct val="80000"/>
              </a:lnSpc>
              <a:buFontTx/>
              <a:buNone/>
            </a:pPr>
            <a:r>
              <a:rPr lang="fr-FR" sz="2000"/>
              <a:t>	</a:t>
            </a:r>
          </a:p>
          <a:p>
            <a:pPr>
              <a:lnSpc>
                <a:spcPct val="80000"/>
              </a:lnSpc>
              <a:buFontTx/>
              <a:buNone/>
            </a:pPr>
            <a:endParaRPr lang="fr-FR" sz="2000"/>
          </a:p>
          <a:p>
            <a:pPr>
              <a:lnSpc>
                <a:spcPct val="80000"/>
              </a:lnSpc>
              <a:buFontTx/>
              <a:buNone/>
            </a:pPr>
            <a:r>
              <a:rPr lang="fr-FR" sz="2000"/>
              <a:t>					</a:t>
            </a:r>
            <a:r>
              <a:rPr lang="fr-FR" sz="2000" i="1"/>
              <a:t>la Parole de Dieu semble lui être con-				naturelle, parce qu'elle en vit.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Rectangle 3"/>
          <p:cNvSpPr>
            <a:spLocks noGrp="1" noChangeArrowheads="1"/>
          </p:cNvSpPr>
          <p:nvPr>
            <p:ph idx="1"/>
          </p:nvPr>
        </p:nvSpPr>
        <p:spPr>
          <a:xfrm>
            <a:off x="457200" y="404813"/>
            <a:ext cx="8229600" cy="5721350"/>
          </a:xfrm>
        </p:spPr>
        <p:txBody>
          <a:bodyPr/>
          <a:lstStyle/>
          <a:p>
            <a:pPr>
              <a:lnSpc>
                <a:spcPct val="90000"/>
              </a:lnSpc>
              <a:buFontTx/>
              <a:buBlip>
                <a:blip r:embed="rId2"/>
              </a:buBlip>
            </a:pPr>
            <a:r>
              <a:rPr lang="fr-FR" sz="2800"/>
              <a:t>quelques conseils pour vivre de la Parole</a:t>
            </a:r>
          </a:p>
          <a:p>
            <a:pPr>
              <a:lnSpc>
                <a:spcPct val="90000"/>
              </a:lnSpc>
              <a:buFontTx/>
              <a:buNone/>
            </a:pPr>
            <a:endParaRPr lang="fr-FR" sz="2800"/>
          </a:p>
          <a:p>
            <a:pPr>
              <a:lnSpc>
                <a:spcPct val="90000"/>
              </a:lnSpc>
            </a:pPr>
            <a:r>
              <a:rPr lang="fr-FR" sz="2800"/>
              <a:t>nous en nourrir  </a:t>
            </a:r>
            <a:r>
              <a:rPr lang="fr-FR" sz="1800" i="1"/>
              <a:t>«  Demandons à Jésus-Christ qu'Il nous nourrisse de sa Parole. » 83.7</a:t>
            </a:r>
          </a:p>
          <a:p>
            <a:pPr>
              <a:lnSpc>
                <a:spcPct val="90000"/>
              </a:lnSpc>
            </a:pPr>
            <a:r>
              <a:rPr lang="fr-FR" sz="2800"/>
              <a:t>nous en rappeler au fil de la journée ( </a:t>
            </a:r>
            <a:r>
              <a:rPr lang="fr-FR" sz="2000" i="1"/>
              <a:t>« quand l’horloge sonne » </a:t>
            </a:r>
            <a:r>
              <a:rPr lang="fr-FR" sz="2800"/>
              <a:t>) pour qu’elle puisse vivifier ce que nous sommes, faisons, disons.</a:t>
            </a:r>
          </a:p>
          <a:p>
            <a:pPr>
              <a:lnSpc>
                <a:spcPct val="90000"/>
              </a:lnSpc>
            </a:pPr>
            <a:r>
              <a:rPr lang="fr-FR" sz="2800"/>
              <a:t>l'écouter et la proclamer avec respect</a:t>
            </a:r>
          </a:p>
          <a:p>
            <a:pPr>
              <a:lnSpc>
                <a:spcPct val="90000"/>
              </a:lnSpc>
            </a:pPr>
            <a:r>
              <a:rPr lang="fr-FR" sz="2800"/>
              <a:t>prier à l’aide de cette Parole </a:t>
            </a:r>
            <a:r>
              <a:rPr lang="fr-FR" sz="1800" i="1"/>
              <a:t>« prions pour les hommes et ne cessons de demander grâce pour eux par les paroles consacrées par notre divin Sauveur : Pardonnez-leur car ils ne savent pas ce qu'ils font</a:t>
            </a:r>
            <a:r>
              <a:rPr lang="fr-FR" sz="1800"/>
              <a:t>. » 64.4</a:t>
            </a:r>
          </a:p>
          <a:p>
            <a:pPr>
              <a:lnSpc>
                <a:spcPct val="90000"/>
              </a:lnSpc>
              <a:buFontTx/>
              <a:buNone/>
            </a:pPr>
            <a:r>
              <a:rPr lang="fr-FR" sz="2800"/>
              <a:t>     	Elle rappelle souvent que seul un cœur 	humble peut accueillir la Parole.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r>
              <a:rPr lang="fr-FR"/>
              <a:t>III.	 SERVIR LE PROCHAIN</a:t>
            </a:r>
          </a:p>
        </p:txBody>
      </p:sp>
      <p:sp>
        <p:nvSpPr>
          <p:cNvPr id="31747" name="Rectangle 3"/>
          <p:cNvSpPr>
            <a:spLocks noGrp="1" noChangeArrowheads="1"/>
          </p:cNvSpPr>
          <p:nvPr>
            <p:ph idx="1"/>
          </p:nvPr>
        </p:nvSpPr>
        <p:spPr/>
        <p:txBody>
          <a:bodyPr/>
          <a:lstStyle/>
          <a:p>
            <a:pPr>
              <a:lnSpc>
                <a:spcPct val="90000"/>
              </a:lnSpc>
            </a:pPr>
            <a:r>
              <a:rPr lang="fr-FR" sz="2400"/>
              <a:t>Elle donne l’exemple et invite ses amies à faire de même.</a:t>
            </a:r>
          </a:p>
          <a:p>
            <a:pPr>
              <a:lnSpc>
                <a:spcPct val="90000"/>
              </a:lnSpc>
            </a:pPr>
            <a:r>
              <a:rPr lang="fr-FR" sz="2400"/>
              <a:t>Son premier prochain ce sont ses parents. </a:t>
            </a:r>
            <a:r>
              <a:rPr lang="fr-FR" sz="2000"/>
              <a:t>(Son règlement de vie spirituelle insiste sur l’obéissance à ses parents).</a:t>
            </a:r>
          </a:p>
          <a:p>
            <a:pPr lvl="1">
              <a:lnSpc>
                <a:spcPct val="90000"/>
              </a:lnSpc>
            </a:pPr>
            <a:r>
              <a:rPr lang="fr-FR" sz="2000"/>
              <a:t> Elle accompagne sa maman dans les visites aux malades, aux familles démunies. </a:t>
            </a:r>
          </a:p>
          <a:p>
            <a:pPr lvl="1">
              <a:lnSpc>
                <a:spcPct val="90000"/>
              </a:lnSpc>
            </a:pPr>
            <a:r>
              <a:rPr lang="fr-FR" sz="2000"/>
              <a:t>Avec elle, elle fait le catéchisme aux enfants. </a:t>
            </a:r>
          </a:p>
          <a:p>
            <a:pPr lvl="1">
              <a:lnSpc>
                <a:spcPct val="90000"/>
              </a:lnSpc>
            </a:pPr>
            <a:r>
              <a:rPr lang="fr-FR" sz="2000"/>
              <a:t>Lorsque son papa tombe malade et se retrouve paralysé, elle le soigne avec un dévouement fait d’affection, de délicatesse, de grande attention au malade. Elle prend son ouvrage et s’installe auprès de lui dans la maison ou dans la prairie attenante à la propriété.</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Rectangle 3"/>
          <p:cNvSpPr>
            <a:spLocks noGrp="1" noChangeArrowheads="1"/>
          </p:cNvSpPr>
          <p:nvPr>
            <p:ph idx="1"/>
          </p:nvPr>
        </p:nvSpPr>
        <p:spPr>
          <a:xfrm>
            <a:off x="457200" y="620713"/>
            <a:ext cx="8229600" cy="5505450"/>
          </a:xfrm>
        </p:spPr>
        <p:txBody>
          <a:bodyPr/>
          <a:lstStyle/>
          <a:p>
            <a:r>
              <a:rPr lang="fr-FR" sz="2800"/>
              <a:t>Jeune fille, elle ouvre </a:t>
            </a:r>
            <a:r>
              <a:rPr lang="fr-FR" sz="2800" b="1" u="sng"/>
              <a:t>une petite école</a:t>
            </a:r>
            <a:r>
              <a:rPr lang="fr-FR" sz="2800"/>
              <a:t> au château pour les enfants des hameaux voisins. Elle leur apprend </a:t>
            </a:r>
          </a:p>
          <a:p>
            <a:pPr lvl="2"/>
            <a:r>
              <a:rPr lang="fr-FR" sz="2000"/>
              <a:t>à lire, </a:t>
            </a:r>
          </a:p>
          <a:p>
            <a:pPr lvl="2"/>
            <a:r>
              <a:rPr lang="fr-FR" sz="2000"/>
              <a:t>écrire, </a:t>
            </a:r>
          </a:p>
          <a:p>
            <a:pPr lvl="2"/>
            <a:r>
              <a:rPr lang="fr-FR" sz="2000"/>
              <a:t>compter, </a:t>
            </a:r>
          </a:p>
          <a:p>
            <a:pPr lvl="2"/>
            <a:r>
              <a:rPr lang="fr-FR" sz="2000"/>
              <a:t>à connaître, aimer Jésus et Marie, </a:t>
            </a:r>
          </a:p>
          <a:p>
            <a:pPr lvl="2"/>
            <a:r>
              <a:rPr lang="fr-FR" sz="2000"/>
              <a:t>à prier. </a:t>
            </a:r>
          </a:p>
          <a:p>
            <a:pPr lvl="3"/>
            <a:r>
              <a:rPr lang="fr-FR" sz="1800"/>
              <a:t>Ses petits élèves arrivent à n’importe quelle heure, elle se rend disponible pour les accueillir. Elle encourage ses amies à faire de même.  Elle s’intéresse aux enfants dont s’occupe Charlotte de la Chapelle.</a:t>
            </a:r>
          </a:p>
          <a:p>
            <a:pPr>
              <a:buFontTx/>
              <a:buNone/>
            </a:pPr>
            <a:r>
              <a:rPr lang="fr-FR" sz="2800"/>
              <a:t>	</a:t>
            </a:r>
            <a:r>
              <a:rPr lang="fr-FR" sz="1800" i="1"/>
              <a:t>« Priez pour plusieurs de mes écoliers et écolières qui vont faire la première communion pour la Fête Dieu (…) Et vos enfants d’Aurens ? » 304.6.7</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Rectangle 3"/>
          <p:cNvSpPr>
            <a:spLocks noGrp="1" noChangeArrowheads="1"/>
          </p:cNvSpPr>
          <p:nvPr>
            <p:ph idx="1"/>
          </p:nvPr>
        </p:nvSpPr>
        <p:spPr>
          <a:xfrm>
            <a:off x="457200" y="765175"/>
            <a:ext cx="8229600" cy="5360988"/>
          </a:xfrm>
        </p:spPr>
        <p:txBody>
          <a:bodyPr/>
          <a:lstStyle/>
          <a:p>
            <a:pPr>
              <a:lnSpc>
                <a:spcPct val="80000"/>
              </a:lnSpc>
            </a:pPr>
            <a:r>
              <a:rPr lang="fr-FR" sz="2400"/>
              <a:t>Servir le prochain c’est encore avoir </a:t>
            </a:r>
            <a:r>
              <a:rPr lang="fr-FR" sz="2400" b="1" u="sng"/>
              <a:t>le souci des pauvres</a:t>
            </a:r>
            <a:r>
              <a:rPr lang="fr-FR" sz="2400"/>
              <a:t>. Nombreux à cette époque.</a:t>
            </a:r>
          </a:p>
          <a:p>
            <a:pPr>
              <a:lnSpc>
                <a:spcPct val="80000"/>
              </a:lnSpc>
            </a:pPr>
            <a:r>
              <a:rPr lang="fr-FR" sz="2400"/>
              <a:t>ceux qui passent au château et qu’elle tient à servir elle-même. </a:t>
            </a:r>
          </a:p>
          <a:p>
            <a:pPr>
              <a:lnSpc>
                <a:spcPct val="80000"/>
              </a:lnSpc>
            </a:pPr>
            <a:r>
              <a:rPr lang="fr-FR" sz="2400"/>
              <a:t>ceux des familles voisines auxquelles elle vient en aide avec la caisse des pauvres </a:t>
            </a:r>
            <a:r>
              <a:rPr lang="fr-FR" sz="1800"/>
              <a:t>(caisse qu’elle alimente par de l’élevage de volailles, de porcs, par de la couture, de la broderie).</a:t>
            </a:r>
            <a:r>
              <a:rPr lang="fr-FR" sz="2400"/>
              <a:t> </a:t>
            </a:r>
          </a:p>
          <a:p>
            <a:pPr>
              <a:lnSpc>
                <a:spcPct val="80000"/>
              </a:lnSpc>
              <a:buFontTx/>
              <a:buNone/>
            </a:pPr>
            <a:r>
              <a:rPr lang="fr-FR" sz="2400"/>
              <a:t>		Elle stimule ses amies à faire de même et ensemble 	elles répondent à des situations particulièrement 	importantes: Dubrana pour qu’il puisse aller au petit 	séminaire. De 1813 à 1825, elles vont s’occuper de 	lui. Ordonné prêtre à Agen le 28 mai 1825.</a:t>
            </a:r>
          </a:p>
          <a:p>
            <a:pPr>
              <a:lnSpc>
                <a:spcPct val="80000"/>
              </a:lnSpc>
              <a:buFontTx/>
              <a:buNone/>
            </a:pPr>
            <a:endParaRPr lang="fr-FR" sz="2400"/>
          </a:p>
          <a:p>
            <a:pPr>
              <a:lnSpc>
                <a:spcPct val="80000"/>
              </a:lnSpc>
              <a:buFontTx/>
              <a:buNone/>
            </a:pPr>
            <a:r>
              <a:rPr lang="fr-FR" sz="1800" i="1"/>
              <a:t>			« Julie vous aura porté une robe d’Elisa (sa cousine) pour 		donner à la petite Montesquiou. Nous lui avons envoyé un 		sac de pommes de terre. » 250.8</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3"/>
          <p:cNvSpPr>
            <a:spLocks noGrp="1" noChangeArrowheads="1"/>
          </p:cNvSpPr>
          <p:nvPr>
            <p:ph idx="1"/>
          </p:nvPr>
        </p:nvSpPr>
        <p:spPr>
          <a:xfrm>
            <a:off x="457200" y="765175"/>
            <a:ext cx="8229600" cy="5360988"/>
          </a:xfrm>
        </p:spPr>
        <p:txBody>
          <a:bodyPr/>
          <a:lstStyle/>
          <a:p>
            <a:pPr>
              <a:lnSpc>
                <a:spcPct val="90000"/>
              </a:lnSpc>
            </a:pPr>
            <a:r>
              <a:rPr lang="fr-FR" sz="2800"/>
              <a:t>Servir le prochain ce sera encore inviter les personnes gravement malades à </a:t>
            </a:r>
            <a:r>
              <a:rPr lang="fr-FR" sz="2800" b="1" u="sng"/>
              <a:t>recourir au sacrement des malades</a:t>
            </a:r>
            <a:r>
              <a:rPr lang="fr-FR" sz="2800"/>
              <a:t>. (l’Extrême Onction)</a:t>
            </a:r>
          </a:p>
          <a:p>
            <a:pPr>
              <a:lnSpc>
                <a:spcPct val="90000"/>
              </a:lnSpc>
              <a:buFontTx/>
              <a:buNone/>
            </a:pPr>
            <a:r>
              <a:rPr lang="fr-FR" sz="2800"/>
              <a:t>	</a:t>
            </a:r>
            <a:r>
              <a:rPr lang="fr-FR" sz="1800" i="1"/>
              <a:t>« L'état d'illusion sur son état, où est votre pauvre cousine (d’Agathe) m'affecte.  Il me semble, sauf meilleur avis, qu'en conscience on serait obligé de lui insinuer son état.  Et puis, c'est mal de différer l'Extrême Onction jusqu'à ce qu'on n'ait plus de connaissance, et, par conséquent, qu'on ne puisse retirer de ce sacrement tout le fruit qu'il peut produire.  Il peut rendre la santé, s'il est plus expédient pour le salut.  Comment vouloir attendre à l'extrémité, où ce serait une espèce de miracle.</a:t>
            </a:r>
          </a:p>
          <a:p>
            <a:pPr>
              <a:lnSpc>
                <a:spcPct val="90000"/>
              </a:lnSpc>
              <a:buFontTx/>
              <a:buNone/>
            </a:pPr>
            <a:r>
              <a:rPr lang="fr-FR" sz="1800" i="1"/>
              <a:t>	Ce sacrement fortifie contre les tentations à l'heure de la mort; pourquoi donc différer de le donner, une fois qu'on est dans un danger pressant de mort?  Et puis, quel regret, si elle vous échappait avant d'avoir reçu un sacrement si salutaire, et qui efface bien des péchés véniels et des restes de satisfaction, par conséquent, qui délivre de quelque temps de Purgatoire!  Quelle peine aurait une âme, de se voir retenue longtemps en Purgatoire faute d'avoir reçu l'Extrême Onction! » Lettre 210.4.5</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Rectangle 3"/>
          <p:cNvSpPr>
            <a:spLocks noGrp="1" noChangeArrowheads="1"/>
          </p:cNvSpPr>
          <p:nvPr>
            <p:ph idx="1"/>
          </p:nvPr>
        </p:nvSpPr>
        <p:spPr>
          <a:xfrm>
            <a:off x="457200" y="836613"/>
            <a:ext cx="8229600" cy="5289550"/>
          </a:xfrm>
        </p:spPr>
        <p:txBody>
          <a:bodyPr/>
          <a:lstStyle/>
          <a:p>
            <a:r>
              <a:rPr lang="fr-FR"/>
              <a:t>Servir le prochain elle le fait </a:t>
            </a:r>
            <a:r>
              <a:rPr lang="fr-FR" b="1" u="sng"/>
              <a:t>à travers ses lettres : </a:t>
            </a:r>
          </a:p>
          <a:p>
            <a:pPr lvl="2"/>
            <a:r>
              <a:rPr lang="fr-FR"/>
              <a:t>Elle encourage à vivre le plus pleinement possible sa vie chrétienne.</a:t>
            </a:r>
          </a:p>
          <a:p>
            <a:pPr lvl="2"/>
            <a:r>
              <a:rPr lang="fr-FR"/>
              <a:t>Elle stimule constamment ses amies. Elle engage à avancer dans la confiance, dans l’espérance car elle se sait aimée infiniment par le Seigneur. </a:t>
            </a:r>
          </a:p>
          <a:p>
            <a:pPr lvl="2"/>
            <a:r>
              <a:rPr lang="fr-FR"/>
              <a:t>Elle invite chacune à avancer sans peur car chacune/chacun est l’objet d’un amour de prédilection de la part du Seigneur.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r>
              <a:rPr lang="fr-FR" sz="4000"/>
              <a:t>IV.		VALORISER LE TRAVAIL</a:t>
            </a:r>
          </a:p>
        </p:txBody>
      </p:sp>
      <p:sp>
        <p:nvSpPr>
          <p:cNvPr id="36867" name="Rectangle 3"/>
          <p:cNvSpPr>
            <a:spLocks noGrp="1" noChangeArrowheads="1"/>
          </p:cNvSpPr>
          <p:nvPr>
            <p:ph idx="1"/>
          </p:nvPr>
        </p:nvSpPr>
        <p:spPr/>
        <p:txBody>
          <a:bodyPr/>
          <a:lstStyle/>
          <a:p>
            <a:pPr>
              <a:lnSpc>
                <a:spcPct val="80000"/>
              </a:lnSpc>
            </a:pPr>
            <a:r>
              <a:rPr lang="fr-FR" sz="2800"/>
              <a:t>Donne de l’importance aux soins de la maison. Elle le fait et cela la prépare à sa future mission de fondatrice : </a:t>
            </a:r>
            <a:r>
              <a:rPr lang="fr-FR" sz="2400" i="1"/>
              <a:t>(elle saura parler avec les ouvriers chargés de travaux, s’intéresser à l’achat du bois, du vin…)</a:t>
            </a:r>
          </a:p>
          <a:p>
            <a:pPr>
              <a:lnSpc>
                <a:spcPct val="80000"/>
              </a:lnSpc>
            </a:pPr>
            <a:r>
              <a:rPr lang="fr-FR" sz="2800"/>
              <a:t>Elle n’a pas peur de s’adonner à l’élevage. (</a:t>
            </a:r>
            <a:r>
              <a:rPr lang="fr-FR" sz="2400" i="1"/>
              <a:t>On se souvient de l’épisode du porcelet mort à peine acheté parce qu’il y avait du poison pour les rats dans l’auge qu’on lui avait donné. Adèle avait vidé la caisse des pauvres pour acheter ce porcelet qui, une fois engraissé et vendu aurait rapporté une belle somme en faveur des pauvres. Son père voyant toute sa peine a alors racheté un autre porcelet.)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3"/>
          <p:cNvSpPr>
            <a:spLocks noGrp="1" noChangeArrowheads="1"/>
          </p:cNvSpPr>
          <p:nvPr>
            <p:ph idx="1"/>
          </p:nvPr>
        </p:nvSpPr>
        <p:spPr>
          <a:xfrm>
            <a:off x="457200" y="404813"/>
            <a:ext cx="8229600" cy="5721350"/>
          </a:xfrm>
        </p:spPr>
        <p:txBody>
          <a:bodyPr/>
          <a:lstStyle/>
          <a:p>
            <a:pPr>
              <a:lnSpc>
                <a:spcPct val="80000"/>
              </a:lnSpc>
            </a:pPr>
            <a:r>
              <a:rPr lang="fr-FR" sz="2000"/>
              <a:t>Elle consacre de nombreuses heures à la broderie, à la couture. Ses lettres s’achèvent souvent par des commissions pour Agathe qui se trouve à Agen </a:t>
            </a:r>
            <a:r>
              <a:rPr lang="fr-FR" sz="1800"/>
              <a:t>: </a:t>
            </a:r>
          </a:p>
          <a:p>
            <a:pPr>
              <a:lnSpc>
                <a:spcPct val="80000"/>
              </a:lnSpc>
              <a:buFontTx/>
              <a:buNone/>
            </a:pPr>
            <a:endParaRPr lang="fr-FR" sz="1800"/>
          </a:p>
          <a:p>
            <a:pPr>
              <a:lnSpc>
                <a:spcPct val="80000"/>
              </a:lnSpc>
              <a:buFontTx/>
              <a:buNone/>
            </a:pPr>
            <a:r>
              <a:rPr lang="fr-FR" sz="800"/>
              <a:t>		</a:t>
            </a:r>
            <a:r>
              <a:rPr lang="fr-FR" sz="1400" i="1"/>
              <a:t>« je vous enverrai mercredi une livre de laine pour que vous ayez la bonté de me la faire filer de suite pour des bas. » 190.10</a:t>
            </a:r>
          </a:p>
          <a:p>
            <a:pPr>
              <a:lnSpc>
                <a:spcPct val="80000"/>
              </a:lnSpc>
              <a:buFontTx/>
              <a:buNone/>
            </a:pPr>
            <a:r>
              <a:rPr lang="fr-FR" sz="1400" i="1"/>
              <a:t>		« Dites-lui de m’envoyer la laine quand elle sera filée. »  285.8</a:t>
            </a:r>
          </a:p>
          <a:p>
            <a:pPr>
              <a:lnSpc>
                <a:spcPct val="80000"/>
              </a:lnSpc>
              <a:buFontTx/>
              <a:buNone/>
            </a:pPr>
            <a:r>
              <a:rPr lang="fr-FR" sz="1400" i="1"/>
              <a:t>		« La doume est grise et achetée chez Paillassis, sous les Cornières. Elle coûte, je crois, 3fr15 ou 4fr5. Je n’en suis pas bien sûre. Mais c’est la canne (1,60 m à Toulouse ou 1,98m à Paris), je n’en voudrais qu’une aulne (1,18m).</a:t>
            </a:r>
          </a:p>
          <a:p>
            <a:pPr>
              <a:lnSpc>
                <a:spcPct val="80000"/>
              </a:lnSpc>
              <a:buFontTx/>
              <a:buNone/>
            </a:pPr>
            <a:r>
              <a:rPr lang="fr-FR" sz="1400" i="1"/>
              <a:t>		« Coupez-moi, je vous prie, les chemises pour Dubrana, et envoyez-les moi. Mais je suis pressée pour celle de Jean Sen. » 276.13</a:t>
            </a:r>
          </a:p>
          <a:p>
            <a:pPr>
              <a:lnSpc>
                <a:spcPct val="80000"/>
              </a:lnSpc>
              <a:buFontTx/>
              <a:buNone/>
            </a:pPr>
            <a:r>
              <a:rPr lang="fr-FR" sz="1400" i="1"/>
              <a:t>		« J’envoie à nos chères sœurs Falagret une chemise de Dubrana à faire. Je ne 	veux pas les priver du mérite de travailler pour nos protégés, n’ayant pas pu faire celle de Jean Sen. » 277.7</a:t>
            </a:r>
          </a:p>
          <a:p>
            <a:pPr>
              <a:lnSpc>
                <a:spcPct val="80000"/>
              </a:lnSpc>
              <a:buFontTx/>
              <a:buNone/>
            </a:pPr>
            <a:r>
              <a:rPr lang="fr-FR" sz="1400" i="1"/>
              <a:t>		« Je vous prie de tâcher d’acheter de quoi faire une lévite à Dubrana. Avez-vous fait teindre les bas qu’avait faits Alexandrine ? Mme Falagret a-t-elle fait la chemise ? »280.8</a:t>
            </a:r>
          </a:p>
          <a:p>
            <a:pPr>
              <a:lnSpc>
                <a:spcPct val="80000"/>
              </a:lnSpc>
              <a:buFontTx/>
              <a:buNone/>
            </a:pPr>
            <a:r>
              <a:rPr lang="fr-FR" sz="1400" i="1"/>
              <a:t>		« Chère amie, Mr Laumont me prend le petit Tricoulet, jugez de ma joie. 	Envoyez-moi, samedi sans faute, autant de la même étoffe que vous m’en avez envoyé, c’est-à-dire une canne et demie ; j’en suis très pressée, c’est pour ce cher petit. » 282.8.9</a:t>
            </a:r>
          </a:p>
          <a:p>
            <a:pPr>
              <a:lnSpc>
                <a:spcPct val="80000"/>
              </a:lnSpc>
              <a:buFontTx/>
              <a:buNone/>
            </a:pPr>
            <a:endParaRPr lang="fr-FR" sz="1400" i="1"/>
          </a:p>
          <a:p>
            <a:pPr>
              <a:lnSpc>
                <a:spcPct val="80000"/>
              </a:lnSpc>
              <a:buFontTx/>
              <a:buNone/>
            </a:pPr>
            <a:endParaRPr lang="fr-FR" sz="900" i="1"/>
          </a:p>
          <a:p>
            <a:pPr>
              <a:lnSpc>
                <a:spcPct val="80000"/>
              </a:lnSpc>
              <a:buFontTx/>
              <a:buNone/>
            </a:pPr>
            <a:endParaRPr lang="fr-FR" sz="900" i="1"/>
          </a:p>
          <a:p>
            <a:pPr lvl="1">
              <a:lnSpc>
                <a:spcPct val="80000"/>
              </a:lnSpc>
              <a:buFontTx/>
              <a:buNone/>
            </a:pPr>
            <a:r>
              <a:rPr lang="fr-FR" sz="1300"/>
              <a:t>	</a:t>
            </a:r>
            <a:r>
              <a:rPr lang="fr-FR" sz="2000"/>
              <a:t>On pourrait multiplier les exemples. Elle ne ménage pas sa peine pour venir en aide à ceux qui sont dans le besoin et elle engage fortement ses associées dans cette attention aux autres.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r>
              <a:rPr lang="fr-FR"/>
              <a:t>V.	VIVRE AVEC MARIE</a:t>
            </a:r>
          </a:p>
        </p:txBody>
      </p:sp>
      <p:sp>
        <p:nvSpPr>
          <p:cNvPr id="38915" name="Rectangle 3"/>
          <p:cNvSpPr>
            <a:spLocks noGrp="1" noChangeArrowheads="1"/>
          </p:cNvSpPr>
          <p:nvPr>
            <p:ph idx="1"/>
          </p:nvPr>
        </p:nvSpPr>
        <p:spPr/>
        <p:txBody>
          <a:bodyPr/>
          <a:lstStyle/>
          <a:p>
            <a:pPr>
              <a:lnSpc>
                <a:spcPct val="80000"/>
              </a:lnSpc>
            </a:pPr>
            <a:r>
              <a:rPr lang="fr-FR" sz="2000"/>
              <a:t>Dès le début, la « Petite Société » fondée avec son amie Jeanne est mise </a:t>
            </a:r>
            <a:r>
              <a:rPr lang="fr-FR" sz="2000" u="sng"/>
              <a:t>sous la protection de Marie</a:t>
            </a:r>
            <a:r>
              <a:rPr lang="fr-FR" sz="2000"/>
              <a:t>. L’article 3 du Règlement précisait : </a:t>
            </a:r>
            <a:r>
              <a:rPr lang="fr-FR" sz="1800" i="1"/>
              <a:t>« chaque membre se mettra sous la protection spéciale de la sainte Vierge par une communion faite à ce dessein. »(</a:t>
            </a:r>
            <a:r>
              <a:rPr lang="fr-FR" sz="2000"/>
              <a:t>Lettres Vol. I p.422) </a:t>
            </a:r>
          </a:p>
          <a:p>
            <a:pPr>
              <a:lnSpc>
                <a:spcPct val="80000"/>
              </a:lnSpc>
            </a:pPr>
            <a:r>
              <a:rPr lang="fr-FR" sz="2000"/>
              <a:t>C’est ainsi qu’elle écrit, avant sa rencontre avec le père Chaminade, </a:t>
            </a:r>
            <a:r>
              <a:rPr lang="fr-FR" sz="1800" i="1"/>
              <a:t>« Ayons souvent recours à la protectrice de la Société. Oh ! qu’Elle est puissante auprès de son Fils ! Mettons-nous bien sous sa sauvegarde. Nous sommes ses enfants particulières, » 88.11 </a:t>
            </a:r>
          </a:p>
          <a:p>
            <a:pPr lvl="1">
              <a:lnSpc>
                <a:spcPct val="80000"/>
              </a:lnSpc>
            </a:pPr>
            <a:r>
              <a:rPr lang="fr-FR" sz="1800"/>
              <a:t>par l’appartenance à la Société </a:t>
            </a:r>
          </a:p>
          <a:p>
            <a:pPr lvl="1">
              <a:lnSpc>
                <a:spcPct val="80000"/>
              </a:lnSpc>
            </a:pPr>
            <a:r>
              <a:rPr lang="fr-FR" sz="1800"/>
              <a:t>et par l’habit du scapulaire, pratique qu’Adèle a rapportée de son séjour au carmel pour y préparer sa confirmation et signe de la protection de Marie. </a:t>
            </a:r>
          </a:p>
          <a:p>
            <a:pPr>
              <a:lnSpc>
                <a:spcPct val="80000"/>
              </a:lnSpc>
            </a:pPr>
            <a:r>
              <a:rPr lang="fr-FR" sz="2000"/>
              <a:t>Cette conscience d’être enfant de Marie la conduira à avoir une confiance inébranlable dans l’intercession de sa Mère, à faire souvent appel à sa protection pour ses amies, les siens, l’Institut, le noviciat, les vocations : elle confie tout à Celle qui est </a:t>
            </a:r>
            <a:r>
              <a:rPr lang="fr-FR" sz="1800" i="1"/>
              <a:t>« la plus tendre des Mères »</a:t>
            </a:r>
            <a:r>
              <a:rPr lang="fr-FR" sz="2000"/>
              <a:t> et que son Fils a instituée </a:t>
            </a:r>
            <a:r>
              <a:rPr lang="fr-FR" sz="1800"/>
              <a:t>« </a:t>
            </a:r>
            <a:r>
              <a:rPr lang="fr-FR" sz="1800" i="1"/>
              <a:t>dispensatrice de ses grâces </a:t>
            </a:r>
            <a:r>
              <a:rPr lang="fr-FR" sz="1800"/>
              <a: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Rectangle 3"/>
          <p:cNvSpPr>
            <a:spLocks noGrp="1" noChangeArrowheads="1"/>
          </p:cNvSpPr>
          <p:nvPr>
            <p:ph idx="1"/>
          </p:nvPr>
        </p:nvSpPr>
        <p:spPr>
          <a:xfrm>
            <a:off x="457200" y="836613"/>
            <a:ext cx="8229600" cy="5289550"/>
          </a:xfrm>
        </p:spPr>
        <p:txBody>
          <a:bodyPr/>
          <a:lstStyle/>
          <a:p>
            <a:pPr>
              <a:lnSpc>
                <a:spcPct val="90000"/>
              </a:lnSpc>
            </a:pPr>
            <a:r>
              <a:rPr lang="fr-FR" sz="2800"/>
              <a:t>Adèle découvre la consécration que le Père Chaminade propose aux membres de la Congrégation: se donner à Marie </a:t>
            </a:r>
            <a:r>
              <a:rPr lang="fr-FR" sz="2800" i="1"/>
              <a:t>« </a:t>
            </a:r>
            <a:r>
              <a:rPr lang="fr-FR" sz="1800" i="1"/>
              <a:t>par la consécration qui est dans le Manuel du Serviteur de Marie</a:t>
            </a:r>
            <a:r>
              <a:rPr lang="fr-FR" sz="2800" i="1"/>
              <a:t> </a:t>
            </a:r>
            <a:r>
              <a:rPr lang="fr-FR" sz="2800"/>
              <a:t>».</a:t>
            </a:r>
            <a:r>
              <a:rPr lang="fr-FR" sz="1800"/>
              <a:t>91.6 </a:t>
            </a:r>
          </a:p>
          <a:p>
            <a:pPr>
              <a:lnSpc>
                <a:spcPct val="90000"/>
              </a:lnSpc>
            </a:pPr>
            <a:r>
              <a:rPr lang="fr-FR" sz="2800"/>
              <a:t>Elle a cette formule : </a:t>
            </a:r>
            <a:r>
              <a:rPr lang="fr-FR" sz="1800"/>
              <a:t>« </a:t>
            </a:r>
            <a:r>
              <a:rPr lang="fr-FR" sz="1800" i="1"/>
              <a:t>je priai notre divine Mère, le jour de sa Présentation, d’offrir à son divin Fils, toute sa petite famille conjointement avec Elle</a:t>
            </a:r>
            <a:r>
              <a:rPr lang="fr-FR" sz="1800"/>
              <a:t>. </a:t>
            </a:r>
            <a:r>
              <a:rPr lang="fr-FR" sz="2000"/>
              <a:t>»</a:t>
            </a:r>
            <a:r>
              <a:rPr lang="fr-FR" sz="2800"/>
              <a:t> </a:t>
            </a:r>
            <a:r>
              <a:rPr lang="fr-FR" sz="1800"/>
              <a:t>256.2</a:t>
            </a:r>
            <a:r>
              <a:rPr lang="fr-FR" sz="2800"/>
              <a:t> </a:t>
            </a:r>
          </a:p>
          <a:p>
            <a:pPr>
              <a:lnSpc>
                <a:spcPct val="90000"/>
              </a:lnSpc>
              <a:buFont typeface="Wingdings" pitchFamily="2" charset="2"/>
              <a:buChar char="à"/>
            </a:pPr>
            <a:r>
              <a:rPr lang="fr-FR" sz="2800"/>
              <a:t>Marie prend ceux qui se donnent à Elle pour les donner à son Fils.  </a:t>
            </a:r>
          </a:p>
          <a:p>
            <a:pPr>
              <a:lnSpc>
                <a:spcPct val="90000"/>
              </a:lnSpc>
              <a:buFont typeface="Wingdings" pitchFamily="2" charset="2"/>
              <a:buChar char="à"/>
            </a:pPr>
            <a:r>
              <a:rPr lang="fr-FR" sz="2800"/>
              <a:t>Elle situe bien Marie dans le plan de Dieu.Il n’est de véritable consécration qu’à Dieu. Adèle l’a compris puisqu’elle s’unit à Marie pour se livrer totalement à son Fils.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Rectangle 3"/>
          <p:cNvSpPr>
            <a:spLocks noGrp="1" noChangeArrowheads="1"/>
          </p:cNvSpPr>
          <p:nvPr>
            <p:ph idx="1"/>
          </p:nvPr>
        </p:nvSpPr>
        <p:spPr>
          <a:xfrm>
            <a:off x="457200" y="692150"/>
            <a:ext cx="8229600" cy="5434013"/>
          </a:xfrm>
        </p:spPr>
        <p:txBody>
          <a:bodyPr/>
          <a:lstStyle/>
          <a:p>
            <a:pPr>
              <a:lnSpc>
                <a:spcPct val="80000"/>
              </a:lnSpc>
              <a:buFontTx/>
              <a:buNone/>
            </a:pPr>
            <a:r>
              <a:rPr lang="fr-FR" sz="2000"/>
              <a:t>	A Mélanie, une associée, qui établit la Congrégation à Pau, elle explique que, par la consécration, </a:t>
            </a:r>
          </a:p>
          <a:p>
            <a:pPr>
              <a:lnSpc>
                <a:spcPct val="80000"/>
              </a:lnSpc>
              <a:buFontTx/>
              <a:buNone/>
            </a:pPr>
            <a:r>
              <a:rPr lang="fr-FR" sz="2000"/>
              <a:t>	</a:t>
            </a:r>
            <a:r>
              <a:rPr lang="fr-FR" sz="1600"/>
              <a:t>Marie «</a:t>
            </a:r>
            <a:r>
              <a:rPr lang="fr-FR" sz="1600" i="1"/>
              <a:t> devient réellement notre Mère et nous devenons ses enfants. </a:t>
            </a:r>
            <a:r>
              <a:rPr lang="fr-FR" sz="1600"/>
              <a:t>» 469.3</a:t>
            </a:r>
            <a:r>
              <a:rPr lang="fr-FR" sz="2000"/>
              <a:t> </a:t>
            </a:r>
          </a:p>
          <a:p>
            <a:pPr>
              <a:lnSpc>
                <a:spcPct val="80000"/>
              </a:lnSpc>
              <a:buFontTx/>
              <a:buNone/>
            </a:pPr>
            <a:r>
              <a:rPr lang="fr-FR" sz="2000"/>
              <a:t>	Elle se réjouit </a:t>
            </a:r>
            <a:r>
              <a:rPr lang="fr-FR" sz="1800" i="1"/>
              <a:t>« de préserver des jeunes cœurs des griffes du démon en les mettant dans le giron de Marie.</a:t>
            </a:r>
            <a:r>
              <a:rPr lang="fr-FR" sz="1800"/>
              <a:t> » 467.7</a:t>
            </a:r>
            <a:r>
              <a:rPr lang="fr-FR" sz="2000"/>
              <a:t> Le giron de Marie, c’est son cœur où Elle accueille tous ceux qui ont recours à Elle, qui s’en remettent à Elle, qui L’invoquent. </a:t>
            </a:r>
          </a:p>
          <a:p>
            <a:pPr>
              <a:lnSpc>
                <a:spcPct val="80000"/>
              </a:lnSpc>
              <a:buFont typeface="Wingdings" pitchFamily="2" charset="2"/>
              <a:buChar char="à"/>
            </a:pPr>
            <a:r>
              <a:rPr lang="fr-FR" sz="2000"/>
              <a:t>C’est, </a:t>
            </a:r>
            <a:r>
              <a:rPr lang="fr-FR" sz="2000" u="sng"/>
              <a:t>pour nos Fondateurs</a:t>
            </a:r>
            <a:r>
              <a:rPr lang="fr-FR" sz="2000"/>
              <a:t>, dans le sein de sa tendresse maternelle que Marie forme ses enfants à la ressemblance de son Fils premier-né. </a:t>
            </a:r>
          </a:p>
          <a:p>
            <a:pPr>
              <a:lnSpc>
                <a:spcPct val="80000"/>
              </a:lnSpc>
              <a:buFont typeface="Wingdings" pitchFamily="2" charset="2"/>
              <a:buNone/>
            </a:pPr>
            <a:r>
              <a:rPr lang="fr-FR" sz="2000"/>
              <a:t>	Alors, pour </a:t>
            </a:r>
            <a:r>
              <a:rPr lang="fr-FR" sz="1800"/>
              <a:t>« </a:t>
            </a:r>
            <a:r>
              <a:rPr lang="fr-FR" sz="1800" i="1"/>
              <a:t>procurer la gloire de Dieu et la sanctification des âmes, (Adèle) invite à les placer dans le sein de Marie </a:t>
            </a:r>
            <a:r>
              <a:rPr lang="fr-FR" sz="1800"/>
              <a:t>». cf.480.2</a:t>
            </a:r>
            <a:r>
              <a:rPr lang="fr-FR" sz="2000"/>
              <a:t> </a:t>
            </a:r>
          </a:p>
          <a:p>
            <a:pPr>
              <a:lnSpc>
                <a:spcPct val="80000"/>
              </a:lnSpc>
              <a:buFont typeface="Wingdings" pitchFamily="2" charset="2"/>
              <a:buNone/>
            </a:pPr>
            <a:r>
              <a:rPr lang="fr-FR" sz="2000"/>
              <a:t>	Sur la Croix, Jésus, en regardant Jean, nous a confiés à sa Mère. Il nous a dévoilé sa maternité et depuis lors </a:t>
            </a:r>
          </a:p>
          <a:p>
            <a:pPr>
              <a:lnSpc>
                <a:spcPct val="80000"/>
              </a:lnSpc>
              <a:buFont typeface="Wingdings" pitchFamily="2" charset="2"/>
              <a:buNone/>
            </a:pPr>
            <a:r>
              <a:rPr lang="fr-FR" sz="2000"/>
              <a:t>		« Marie ne cesse d’apporter la coopération de son amour 	maternel à la naissance et à l’éducation des croyants ». (cf. 	Lumen Gentium 63)</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457200" y="274638"/>
            <a:ext cx="8218488" cy="1498600"/>
          </a:xfrm>
        </p:spPr>
        <p:txBody>
          <a:bodyPr/>
          <a:lstStyle/>
          <a:p>
            <a:r>
              <a:rPr lang="fr-FR" sz="4000" b="1"/>
              <a:t>Conclusion : En route vers la sainteté</a:t>
            </a:r>
            <a:r>
              <a:rPr lang="fr-FR" sz="4000"/>
              <a:t/>
            </a:r>
            <a:br>
              <a:rPr lang="fr-FR" sz="4000"/>
            </a:br>
            <a:endParaRPr lang="fr-FR" sz="4000"/>
          </a:p>
        </p:txBody>
      </p:sp>
      <p:sp>
        <p:nvSpPr>
          <p:cNvPr id="41987" name="Rectangle 3"/>
          <p:cNvSpPr>
            <a:spLocks noGrp="1" noChangeArrowheads="1"/>
          </p:cNvSpPr>
          <p:nvPr>
            <p:ph idx="1"/>
          </p:nvPr>
        </p:nvSpPr>
        <p:spPr>
          <a:xfrm>
            <a:off x="457200" y="2276475"/>
            <a:ext cx="8229600" cy="3849688"/>
          </a:xfrm>
        </p:spPr>
        <p:txBody>
          <a:bodyPr/>
          <a:lstStyle/>
          <a:p>
            <a:r>
              <a:rPr lang="fr-FR"/>
              <a:t>Adèle est habitée par cette conviction </a:t>
            </a:r>
          </a:p>
          <a:p>
            <a:pPr>
              <a:buFontTx/>
              <a:buNone/>
            </a:pPr>
            <a:r>
              <a:rPr lang="fr-FR"/>
              <a:t>	les saints ne sont pas faits d’avance, </a:t>
            </a:r>
          </a:p>
          <a:p>
            <a:pPr>
              <a:buFontTx/>
              <a:buNone/>
            </a:pPr>
            <a:r>
              <a:rPr lang="fr-FR"/>
              <a:t>	le sont devenus à force de correspondre aux appels du Seigneur, à force aussi de se relever et de se remettre en route dans la confiance : </a:t>
            </a:r>
            <a:r>
              <a:rPr lang="fr-FR" sz="1800"/>
              <a:t>« </a:t>
            </a:r>
            <a:r>
              <a:rPr lang="fr-FR" sz="1800" i="1"/>
              <a:t>jamais de découragement, fissions-nous mille fautes par jour, relevons-nous avec confiance (…) Le juste tombe, mais il se relève voilà la différence avec le pécheur</a:t>
            </a:r>
            <a:r>
              <a:rPr lang="fr-FR" sz="1800"/>
              <a:t>. » 419.4</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Rectangle 3"/>
          <p:cNvSpPr>
            <a:spLocks noGrp="1" noChangeArrowheads="1"/>
          </p:cNvSpPr>
          <p:nvPr>
            <p:ph idx="1"/>
          </p:nvPr>
        </p:nvSpPr>
        <p:spPr>
          <a:xfrm>
            <a:off x="457200" y="765175"/>
            <a:ext cx="8229600" cy="5360988"/>
          </a:xfrm>
        </p:spPr>
        <p:txBody>
          <a:bodyPr/>
          <a:lstStyle/>
          <a:p>
            <a:pPr>
              <a:lnSpc>
                <a:spcPct val="80000"/>
              </a:lnSpc>
            </a:pPr>
            <a:r>
              <a:rPr lang="fr-FR" sz="2800"/>
              <a:t>La sainteté est un chemin, un chemin à la suite du Christ qui nous appelle à </a:t>
            </a:r>
            <a:r>
              <a:rPr lang="fr-FR" sz="2800" b="1" i="1"/>
              <a:t>prendre notre croix de chaque jour et à marcher derrière lui</a:t>
            </a:r>
            <a:r>
              <a:rPr lang="fr-FR" sz="2800"/>
              <a:t> (cf. Mc 8,34). </a:t>
            </a:r>
          </a:p>
          <a:p>
            <a:pPr>
              <a:lnSpc>
                <a:spcPct val="80000"/>
              </a:lnSpc>
            </a:pPr>
            <a:r>
              <a:rPr lang="fr-FR" sz="2800"/>
              <a:t>Il n’est pas surprenant, dès lors, que la voie de la sainteté passe par les ténèbres, par la mort avant de déboucher sur la lumière, sur la vie. </a:t>
            </a:r>
            <a:r>
              <a:rPr lang="fr-FR" sz="1800"/>
              <a:t>« </a:t>
            </a:r>
            <a:r>
              <a:rPr lang="fr-FR" sz="1800" i="1"/>
              <a:t>Nous sommes dans la carrière des saints, n’abandonnons pas les sacrés étendards de la Croix ! L’enseigne est déployée, les saints nous ont précédées, la route est tracée</a:t>
            </a:r>
            <a:r>
              <a:rPr lang="fr-FR" sz="1800"/>
              <a:t>. » 439.4</a:t>
            </a:r>
          </a:p>
          <a:p>
            <a:pPr>
              <a:lnSpc>
                <a:spcPct val="80000"/>
              </a:lnSpc>
            </a:pPr>
            <a:r>
              <a:rPr lang="fr-FR" sz="2800"/>
              <a:t>Voici ce qu’Adèle propose que nous soyons laïcs, religieux, religieuses : </a:t>
            </a:r>
          </a:p>
          <a:p>
            <a:pPr>
              <a:lnSpc>
                <a:spcPct val="80000"/>
              </a:lnSpc>
              <a:buFontTx/>
              <a:buNone/>
            </a:pPr>
            <a:r>
              <a:rPr lang="fr-FR" sz="2800" b="1"/>
              <a:t>			Tout pour Dieu, </a:t>
            </a:r>
          </a:p>
          <a:p>
            <a:pPr>
              <a:lnSpc>
                <a:spcPct val="80000"/>
              </a:lnSpc>
              <a:buFontTx/>
              <a:buNone/>
            </a:pPr>
            <a:r>
              <a:rPr lang="fr-FR" sz="2800" b="1"/>
              <a:t>			Tout avec Marie, </a:t>
            </a:r>
          </a:p>
          <a:p>
            <a:pPr>
              <a:lnSpc>
                <a:spcPct val="80000"/>
              </a:lnSpc>
              <a:buFontTx/>
              <a:buNone/>
            </a:pPr>
            <a:r>
              <a:rPr lang="fr-FR" sz="2800" b="1"/>
              <a:t>			Tout par amour.</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ébit">
  <a:themeElements>
    <a:clrScheme name="Débit">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Débit">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Débit">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Thèm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391</TotalTime>
  <Words>1148</Words>
  <Application>Microsoft Office PowerPoint</Application>
  <PresentationFormat>Affichage à l'écran (4:3)</PresentationFormat>
  <Paragraphs>235</Paragraphs>
  <Slides>41</Slides>
  <Notes>3</Notes>
  <HiddenSlides>0</HiddenSlides>
  <MMClips>0</MMClips>
  <ScaleCrop>false</ScaleCrop>
  <HeadingPairs>
    <vt:vector size="6" baseType="variant">
      <vt:variant>
        <vt:lpstr>Polices utilisées</vt:lpstr>
      </vt:variant>
      <vt:variant>
        <vt:i4>2</vt:i4>
      </vt:variant>
      <vt:variant>
        <vt:lpstr>Thème</vt:lpstr>
      </vt:variant>
      <vt:variant>
        <vt:i4>1</vt:i4>
      </vt:variant>
      <vt:variant>
        <vt:lpstr>Titres des diapositives</vt:lpstr>
      </vt:variant>
      <vt:variant>
        <vt:i4>41</vt:i4>
      </vt:variant>
    </vt:vector>
  </HeadingPairs>
  <TitlesOfParts>
    <vt:vector size="44" baseType="lpstr">
      <vt:lpstr>Arial</vt:lpstr>
      <vt:lpstr>Wingdings</vt:lpstr>
      <vt:lpstr>Débit</vt:lpstr>
      <vt:lpstr>Ce qu’ADELE propose</vt:lpstr>
      <vt:lpstr>Diapositive 2</vt:lpstr>
      <vt:lpstr>Le Contexte</vt:lpstr>
      <vt:lpstr>C’est dans ce contexte qu’Adèle va vivre sa relation à Jésus Christ. </vt:lpstr>
      <vt:lpstr>Diapositive 5</vt:lpstr>
      <vt:lpstr>Diapositive 6</vt:lpstr>
      <vt:lpstr>Diapositive 7</vt:lpstr>
      <vt:lpstr>I.  Vivre des sacrements</vt:lpstr>
      <vt:lpstr>Invitation  à célébrer l’anniversaire de son baptême,    à se renouveler dans la confirmation à l’occasion de la    Pentecôte</vt:lpstr>
      <vt:lpstr>Diapositive 10</vt:lpstr>
      <vt:lpstr>Diapositive 11</vt:lpstr>
      <vt:lpstr>Diapositive 12</vt:lpstr>
      <vt:lpstr>Diapositive 13</vt:lpstr>
      <vt:lpstr>Diapositive 14</vt:lpstr>
      <vt:lpstr>Diapositive 15</vt:lpstr>
      <vt:lpstr>Diapositive 16</vt:lpstr>
      <vt:lpstr>Diapositive 17</vt:lpstr>
      <vt:lpstr>Diapositive 18</vt:lpstr>
      <vt:lpstr>Diapositive 19</vt:lpstr>
      <vt:lpstr>Diapositive 20</vt:lpstr>
      <vt:lpstr>Diapositive 21</vt:lpstr>
      <vt:lpstr>Diapositive 22</vt:lpstr>
      <vt:lpstr>II. PRIER – ACCUEILLIR LA PAROLE</vt:lpstr>
      <vt:lpstr>Diapositive 24</vt:lpstr>
      <vt:lpstr>Diapositive 25</vt:lpstr>
      <vt:lpstr>La Parole de Dieu nourrit la prière et l’action</vt:lpstr>
      <vt:lpstr>Diapositive 27</vt:lpstr>
      <vt:lpstr>Diapositive 28</vt:lpstr>
      <vt:lpstr>Diapositive 29</vt:lpstr>
      <vt:lpstr>III.  SERVIR LE PROCHAIN</vt:lpstr>
      <vt:lpstr>Diapositive 31</vt:lpstr>
      <vt:lpstr>Diapositive 32</vt:lpstr>
      <vt:lpstr>Diapositive 33</vt:lpstr>
      <vt:lpstr>Diapositive 34</vt:lpstr>
      <vt:lpstr>IV.  VALORISER LE TRAVAIL</vt:lpstr>
      <vt:lpstr>Diapositive 36</vt:lpstr>
      <vt:lpstr>V. VIVRE AVEC MARIE</vt:lpstr>
      <vt:lpstr>Diapositive 38</vt:lpstr>
      <vt:lpstr>Diapositive 39</vt:lpstr>
      <vt:lpstr>Conclusion : En route vers la sainteté </vt:lpstr>
      <vt:lpstr>Diapositive 41</vt:lpstr>
    </vt:vector>
  </TitlesOfParts>
  <Company>FMI</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Generale</dc:creator>
  <cp:lastModifiedBy>Marianistes</cp:lastModifiedBy>
  <cp:revision>51</cp:revision>
  <dcterms:created xsi:type="dcterms:W3CDTF">2009-05-12T09:51:52Z</dcterms:created>
  <dcterms:modified xsi:type="dcterms:W3CDTF">2014-02-26T17:11:43Z</dcterms:modified>
</cp:coreProperties>
</file>